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sldIdLst>
    <p:sldId id="279" r:id="rId3"/>
    <p:sldId id="258" r:id="rId4"/>
    <p:sldId id="280" r:id="rId5"/>
    <p:sldId id="282" r:id="rId6"/>
    <p:sldId id="281" r:id="rId7"/>
    <p:sldId id="283" r:id="rId8"/>
    <p:sldId id="284" r:id="rId9"/>
    <p:sldId id="285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56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preserve="1">
  <p:cSld name="Title and text">
    <p:bg>
      <p:bgPr>
        <a:solidFill>
          <a:schemeClr val="lt2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16"/>
          <p:cNvGrpSpPr/>
          <p:nvPr/>
        </p:nvGrpSpPr>
        <p:grpSpPr>
          <a:xfrm flipH="1">
            <a:off x="-30" y="0"/>
            <a:ext cx="12192059" cy="6858000"/>
            <a:chOff x="0" y="0"/>
            <a:chExt cx="9144044" cy="5143500"/>
          </a:xfrm>
        </p:grpSpPr>
        <p:sp>
          <p:nvSpPr>
            <p:cNvPr id="134" name="Google Shape;134;p16"/>
            <p:cNvSpPr/>
            <p:nvPr/>
          </p:nvSpPr>
          <p:spPr>
            <a:xfrm>
              <a:off x="46" y="0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16"/>
            <p:cNvSpPr/>
            <p:nvPr/>
          </p:nvSpPr>
          <p:spPr>
            <a:xfrm rot="10800000">
              <a:off x="5864993" y="5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16"/>
            <p:cNvSpPr/>
            <p:nvPr/>
          </p:nvSpPr>
          <p:spPr>
            <a:xfrm rot="10800000">
              <a:off x="0" y="291048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16"/>
            <p:cNvSpPr/>
            <p:nvPr/>
          </p:nvSpPr>
          <p:spPr>
            <a:xfrm rot="10800000">
              <a:off x="8341755" y="3972706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8" name="Google Shape;138;p16"/>
          <p:cNvSpPr/>
          <p:nvPr/>
        </p:nvSpPr>
        <p:spPr>
          <a:xfrm>
            <a:off x="475000" y="452000"/>
            <a:ext cx="11242000" cy="59540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16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695337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3600">
                <a:solidFill>
                  <a:srgbClr val="0070C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40" name="Google Shape;140;p16"/>
          <p:cNvSpPr txBox="1">
            <a:spLocks noGrp="1"/>
          </p:cNvSpPr>
          <p:nvPr>
            <p:ph type="body" idx="1"/>
          </p:nvPr>
        </p:nvSpPr>
        <p:spPr>
          <a:xfrm>
            <a:off x="953400" y="1458097"/>
            <a:ext cx="10285200" cy="4686436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80479" marR="0" lvl="0" indent="-2857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 panose="020B0604020202020204" pitchFamily="34" charset="0"/>
              <a:buChar char="•"/>
              <a:tabLst/>
              <a:defRPr sz="2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1219170" lvl="1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lpha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828754" lvl="2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roman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2438339" lvl="3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rabi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3047924" lvl="4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lpha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3657509" lvl="5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roman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4267093" lvl="6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rabi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4876678" lvl="7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lpha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5486263" lvl="8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roman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41" name="Google Shape;141;p16"/>
          <p:cNvSpPr/>
          <p:nvPr/>
        </p:nvSpPr>
        <p:spPr>
          <a:xfrm rot="10800000" flipH="1">
            <a:off x="9997901" y="5498786"/>
            <a:ext cx="1719113" cy="913348"/>
          </a:xfrm>
          <a:custGeom>
            <a:avLst/>
            <a:gdLst/>
            <a:ahLst/>
            <a:cxnLst/>
            <a:rect l="l" t="t" r="r" b="b"/>
            <a:pathLst>
              <a:path w="30174" h="16049" extrusionOk="0">
                <a:moveTo>
                  <a:pt x="1" y="1"/>
                </a:moveTo>
                <a:cubicBezTo>
                  <a:pt x="7986" y="12278"/>
                  <a:pt x="19203" y="16049"/>
                  <a:pt x="28402" y="16049"/>
                </a:cubicBezTo>
                <a:cubicBezTo>
                  <a:pt x="29002" y="16049"/>
                  <a:pt x="29593" y="16033"/>
                  <a:pt x="30174" y="16002"/>
                </a:cubicBezTo>
                <a:lnTo>
                  <a:pt x="30174" y="2248"/>
                </a:lnTo>
                <a:cubicBezTo>
                  <a:pt x="30174" y="1007"/>
                  <a:pt x="29168" y="1"/>
                  <a:pt x="2792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2421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charRg st="74" end="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charRg st="74" end="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charRg st="74" end="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uiExpand="1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989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lt2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13"/>
          <p:cNvGrpSpPr/>
          <p:nvPr/>
        </p:nvGrpSpPr>
        <p:grpSpPr>
          <a:xfrm flipH="1">
            <a:off x="-30" y="0"/>
            <a:ext cx="12192059" cy="6858000"/>
            <a:chOff x="0" y="0"/>
            <a:chExt cx="9144044" cy="5143500"/>
          </a:xfrm>
        </p:grpSpPr>
        <p:sp>
          <p:nvSpPr>
            <p:cNvPr id="102" name="Google Shape;102;p13"/>
            <p:cNvSpPr/>
            <p:nvPr/>
          </p:nvSpPr>
          <p:spPr>
            <a:xfrm>
              <a:off x="46" y="0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13"/>
            <p:cNvSpPr/>
            <p:nvPr/>
          </p:nvSpPr>
          <p:spPr>
            <a:xfrm rot="10800000">
              <a:off x="5864993" y="5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13"/>
            <p:cNvSpPr/>
            <p:nvPr/>
          </p:nvSpPr>
          <p:spPr>
            <a:xfrm rot="10800000">
              <a:off x="0" y="291048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13"/>
            <p:cNvSpPr/>
            <p:nvPr/>
          </p:nvSpPr>
          <p:spPr>
            <a:xfrm rot="10800000">
              <a:off x="8341755" y="3972706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6" name="Google Shape;106;p13"/>
          <p:cNvSpPr/>
          <p:nvPr/>
        </p:nvSpPr>
        <p:spPr>
          <a:xfrm>
            <a:off x="475000" y="452000"/>
            <a:ext cx="11242000" cy="59540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13"/>
          <p:cNvSpPr txBox="1">
            <a:spLocks noGrp="1"/>
          </p:cNvSpPr>
          <p:nvPr>
            <p:ph type="title" hasCustomPrompt="1"/>
          </p:nvPr>
        </p:nvSpPr>
        <p:spPr>
          <a:xfrm>
            <a:off x="1510317" y="2607033"/>
            <a:ext cx="3057200" cy="79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4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8" name="Google Shape;108;p13"/>
          <p:cNvSpPr txBox="1">
            <a:spLocks noGrp="1"/>
          </p:cNvSpPr>
          <p:nvPr>
            <p:ph type="subTitle" idx="1"/>
          </p:nvPr>
        </p:nvSpPr>
        <p:spPr>
          <a:xfrm>
            <a:off x="1510333" y="3673367"/>
            <a:ext cx="3057200" cy="1198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title" idx="2"/>
          </p:nvPr>
        </p:nvSpPr>
        <p:spPr>
          <a:xfrm>
            <a:off x="953467" y="713333"/>
            <a:ext cx="10285200" cy="94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title" idx="3" hasCustomPrompt="1"/>
          </p:nvPr>
        </p:nvSpPr>
        <p:spPr>
          <a:xfrm>
            <a:off x="4567517" y="2607033"/>
            <a:ext cx="3057200" cy="79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467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1" name="Google Shape;111;p13"/>
          <p:cNvSpPr txBox="1">
            <a:spLocks noGrp="1"/>
          </p:cNvSpPr>
          <p:nvPr>
            <p:ph type="subTitle" idx="4"/>
          </p:nvPr>
        </p:nvSpPr>
        <p:spPr>
          <a:xfrm>
            <a:off x="4567417" y="3673367"/>
            <a:ext cx="3057200" cy="1198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title" idx="5" hasCustomPrompt="1"/>
          </p:nvPr>
        </p:nvSpPr>
        <p:spPr>
          <a:xfrm>
            <a:off x="7624484" y="2607033"/>
            <a:ext cx="3057200" cy="79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467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6"/>
          </p:nvPr>
        </p:nvSpPr>
        <p:spPr>
          <a:xfrm>
            <a:off x="7624500" y="3673367"/>
            <a:ext cx="3057200" cy="1198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59643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lt2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14"/>
          <p:cNvGrpSpPr/>
          <p:nvPr/>
        </p:nvGrpSpPr>
        <p:grpSpPr>
          <a:xfrm flipH="1">
            <a:off x="-30" y="0"/>
            <a:ext cx="12192059" cy="6858000"/>
            <a:chOff x="0" y="0"/>
            <a:chExt cx="9144044" cy="5143500"/>
          </a:xfrm>
        </p:grpSpPr>
        <p:sp>
          <p:nvSpPr>
            <p:cNvPr id="116" name="Google Shape;116;p14"/>
            <p:cNvSpPr/>
            <p:nvPr/>
          </p:nvSpPr>
          <p:spPr>
            <a:xfrm>
              <a:off x="46" y="0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14"/>
            <p:cNvSpPr/>
            <p:nvPr/>
          </p:nvSpPr>
          <p:spPr>
            <a:xfrm rot="10800000">
              <a:off x="5864993" y="5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14"/>
            <p:cNvSpPr/>
            <p:nvPr/>
          </p:nvSpPr>
          <p:spPr>
            <a:xfrm rot="10800000">
              <a:off x="0" y="291048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14"/>
            <p:cNvSpPr/>
            <p:nvPr/>
          </p:nvSpPr>
          <p:spPr>
            <a:xfrm rot="10800000">
              <a:off x="8341755" y="3972706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0" name="Google Shape;120;p14"/>
          <p:cNvSpPr/>
          <p:nvPr/>
        </p:nvSpPr>
        <p:spPr>
          <a:xfrm>
            <a:off x="475000" y="452000"/>
            <a:ext cx="11242000" cy="59540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14"/>
          <p:cNvSpPr txBox="1">
            <a:spLocks noGrp="1"/>
          </p:cNvSpPr>
          <p:nvPr>
            <p:ph type="title"/>
          </p:nvPr>
        </p:nvSpPr>
        <p:spPr>
          <a:xfrm>
            <a:off x="6096000" y="3234000"/>
            <a:ext cx="4597600" cy="194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22" name="Google Shape;122;p14"/>
          <p:cNvSpPr txBox="1">
            <a:spLocks noGrp="1"/>
          </p:cNvSpPr>
          <p:nvPr>
            <p:ph type="title" idx="2" hasCustomPrompt="1"/>
          </p:nvPr>
        </p:nvSpPr>
        <p:spPr>
          <a:xfrm>
            <a:off x="6096000" y="1595267"/>
            <a:ext cx="4597600" cy="14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222811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lt2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15"/>
          <p:cNvGrpSpPr/>
          <p:nvPr/>
        </p:nvGrpSpPr>
        <p:grpSpPr>
          <a:xfrm flipH="1">
            <a:off x="-30" y="0"/>
            <a:ext cx="12192059" cy="6858000"/>
            <a:chOff x="0" y="0"/>
            <a:chExt cx="9144044" cy="5143500"/>
          </a:xfrm>
        </p:grpSpPr>
        <p:sp>
          <p:nvSpPr>
            <p:cNvPr id="125" name="Google Shape;125;p15"/>
            <p:cNvSpPr/>
            <p:nvPr/>
          </p:nvSpPr>
          <p:spPr>
            <a:xfrm>
              <a:off x="46" y="0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15"/>
            <p:cNvSpPr/>
            <p:nvPr/>
          </p:nvSpPr>
          <p:spPr>
            <a:xfrm rot="10800000">
              <a:off x="5864993" y="5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15"/>
            <p:cNvSpPr/>
            <p:nvPr/>
          </p:nvSpPr>
          <p:spPr>
            <a:xfrm rot="10800000">
              <a:off x="0" y="291048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15"/>
            <p:cNvSpPr/>
            <p:nvPr/>
          </p:nvSpPr>
          <p:spPr>
            <a:xfrm rot="10800000">
              <a:off x="8341755" y="3972706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" name="Google Shape;129;p15"/>
          <p:cNvSpPr/>
          <p:nvPr/>
        </p:nvSpPr>
        <p:spPr>
          <a:xfrm>
            <a:off x="475000" y="452000"/>
            <a:ext cx="11242000" cy="59540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15"/>
          <p:cNvSpPr txBox="1">
            <a:spLocks noGrp="1"/>
          </p:cNvSpPr>
          <p:nvPr>
            <p:ph type="title"/>
          </p:nvPr>
        </p:nvSpPr>
        <p:spPr>
          <a:xfrm>
            <a:off x="6096000" y="3234000"/>
            <a:ext cx="4597600" cy="194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31" name="Google Shape;131;p15"/>
          <p:cNvSpPr txBox="1">
            <a:spLocks noGrp="1"/>
          </p:cNvSpPr>
          <p:nvPr>
            <p:ph type="title" idx="2" hasCustomPrompt="1"/>
          </p:nvPr>
        </p:nvSpPr>
        <p:spPr>
          <a:xfrm>
            <a:off x="6096000" y="1595267"/>
            <a:ext cx="4597600" cy="14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7433516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bg>
      <p:bgPr>
        <a:solidFill>
          <a:schemeClr val="lt2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oogle Shape;143;p17"/>
          <p:cNvGrpSpPr/>
          <p:nvPr/>
        </p:nvGrpSpPr>
        <p:grpSpPr>
          <a:xfrm>
            <a:off x="0" y="0"/>
            <a:ext cx="12192059" cy="6858000"/>
            <a:chOff x="0" y="0"/>
            <a:chExt cx="9144044" cy="5143500"/>
          </a:xfrm>
        </p:grpSpPr>
        <p:sp>
          <p:nvSpPr>
            <p:cNvPr id="144" name="Google Shape;144;p17"/>
            <p:cNvSpPr/>
            <p:nvPr/>
          </p:nvSpPr>
          <p:spPr>
            <a:xfrm rot="10800000">
              <a:off x="8060822" y="3562803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17"/>
            <p:cNvSpPr/>
            <p:nvPr/>
          </p:nvSpPr>
          <p:spPr>
            <a:xfrm>
              <a:off x="0" y="274360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17"/>
            <p:cNvSpPr/>
            <p:nvPr/>
          </p:nvSpPr>
          <p:spPr>
            <a:xfrm>
              <a:off x="5063126" y="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17"/>
            <p:cNvSpPr/>
            <p:nvPr/>
          </p:nvSpPr>
          <p:spPr>
            <a:xfrm>
              <a:off x="0" y="1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8" name="Google Shape;148;p17"/>
          <p:cNvSpPr/>
          <p:nvPr/>
        </p:nvSpPr>
        <p:spPr>
          <a:xfrm>
            <a:off x="475000" y="452000"/>
            <a:ext cx="11242000" cy="59540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" name="Google Shape;149;p17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94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953400" y="1660933"/>
            <a:ext cx="10285200" cy="448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300"/>
              <a:buFont typeface="Poppins"/>
              <a:buAutoNum type="arabi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1219170" lvl="1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lpha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828754" lvl="2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roman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2438339" lvl="3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rabi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3047924" lvl="4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lpha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3657509" lvl="5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roman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4267093" lvl="6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rabi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4876678" lvl="7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lpha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5486263" lvl="8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roman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51" name="Google Shape;151;p17"/>
          <p:cNvSpPr/>
          <p:nvPr/>
        </p:nvSpPr>
        <p:spPr>
          <a:xfrm rot="10800000" flipH="1">
            <a:off x="9997901" y="5498786"/>
            <a:ext cx="1719113" cy="913348"/>
          </a:xfrm>
          <a:custGeom>
            <a:avLst/>
            <a:gdLst/>
            <a:ahLst/>
            <a:cxnLst/>
            <a:rect l="l" t="t" r="r" b="b"/>
            <a:pathLst>
              <a:path w="30174" h="16049" extrusionOk="0">
                <a:moveTo>
                  <a:pt x="1" y="1"/>
                </a:moveTo>
                <a:cubicBezTo>
                  <a:pt x="7986" y="12278"/>
                  <a:pt x="19203" y="16049"/>
                  <a:pt x="28402" y="16049"/>
                </a:cubicBezTo>
                <a:cubicBezTo>
                  <a:pt x="29002" y="16049"/>
                  <a:pt x="29593" y="16033"/>
                  <a:pt x="30174" y="16002"/>
                </a:cubicBezTo>
                <a:lnTo>
                  <a:pt x="30174" y="2248"/>
                </a:lnTo>
                <a:cubicBezTo>
                  <a:pt x="30174" y="1007"/>
                  <a:pt x="29168" y="1"/>
                  <a:pt x="2792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5686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bg>
      <p:bgPr>
        <a:solidFill>
          <a:schemeClr val="lt2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18"/>
          <p:cNvGrpSpPr/>
          <p:nvPr/>
        </p:nvGrpSpPr>
        <p:grpSpPr>
          <a:xfrm>
            <a:off x="0" y="0"/>
            <a:ext cx="12192059" cy="6858000"/>
            <a:chOff x="0" y="0"/>
            <a:chExt cx="9144044" cy="5143500"/>
          </a:xfrm>
        </p:grpSpPr>
        <p:sp>
          <p:nvSpPr>
            <p:cNvPr id="154" name="Google Shape;154;p18"/>
            <p:cNvSpPr/>
            <p:nvPr/>
          </p:nvSpPr>
          <p:spPr>
            <a:xfrm rot="10800000">
              <a:off x="8060822" y="3562803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18"/>
            <p:cNvSpPr/>
            <p:nvPr/>
          </p:nvSpPr>
          <p:spPr>
            <a:xfrm>
              <a:off x="0" y="274360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8"/>
            <p:cNvSpPr/>
            <p:nvPr/>
          </p:nvSpPr>
          <p:spPr>
            <a:xfrm>
              <a:off x="5063126" y="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8"/>
            <p:cNvSpPr/>
            <p:nvPr/>
          </p:nvSpPr>
          <p:spPr>
            <a:xfrm>
              <a:off x="0" y="1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8" name="Google Shape;158;p18"/>
          <p:cNvSpPr/>
          <p:nvPr/>
        </p:nvSpPr>
        <p:spPr>
          <a:xfrm>
            <a:off x="475000" y="452000"/>
            <a:ext cx="11242000" cy="59540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" name="Google Shape;159;p18"/>
          <p:cNvSpPr txBox="1">
            <a:spLocks noGrp="1"/>
          </p:cNvSpPr>
          <p:nvPr>
            <p:ph type="title"/>
          </p:nvPr>
        </p:nvSpPr>
        <p:spPr>
          <a:xfrm>
            <a:off x="953467" y="2150333"/>
            <a:ext cx="4535200" cy="252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60" name="Google Shape;160;p18"/>
          <p:cNvSpPr txBox="1">
            <a:spLocks noGrp="1"/>
          </p:cNvSpPr>
          <p:nvPr>
            <p:ph type="body" idx="1"/>
          </p:nvPr>
        </p:nvSpPr>
        <p:spPr>
          <a:xfrm>
            <a:off x="6096000" y="713333"/>
            <a:ext cx="4932400" cy="543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"/>
              <a:buFont typeface="Poppins"/>
              <a:buAutoNum type="arabi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1219170" lvl="1" indent="-414856" rtl="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lpha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828754" lvl="2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roman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2438339" lvl="3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rabi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3047924" lvl="4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lpha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3657509" lvl="5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roman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4267093" lvl="6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rabi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4876678" lvl="7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lpha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5486263" lvl="8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roman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8988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solidFill>
          <a:schemeClr val="l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9"/>
          <p:cNvGrpSpPr/>
          <p:nvPr/>
        </p:nvGrpSpPr>
        <p:grpSpPr>
          <a:xfrm flipH="1">
            <a:off x="-30" y="0"/>
            <a:ext cx="12192059" cy="6858000"/>
            <a:chOff x="0" y="0"/>
            <a:chExt cx="9144044" cy="5143500"/>
          </a:xfrm>
        </p:grpSpPr>
        <p:sp>
          <p:nvSpPr>
            <p:cNvPr id="163" name="Google Shape;163;p19"/>
            <p:cNvSpPr/>
            <p:nvPr/>
          </p:nvSpPr>
          <p:spPr>
            <a:xfrm>
              <a:off x="46" y="0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9"/>
            <p:cNvSpPr/>
            <p:nvPr/>
          </p:nvSpPr>
          <p:spPr>
            <a:xfrm rot="10800000">
              <a:off x="5864993" y="5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9"/>
            <p:cNvSpPr/>
            <p:nvPr/>
          </p:nvSpPr>
          <p:spPr>
            <a:xfrm rot="10800000">
              <a:off x="0" y="291048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9"/>
            <p:cNvSpPr/>
            <p:nvPr/>
          </p:nvSpPr>
          <p:spPr>
            <a:xfrm rot="10800000">
              <a:off x="8341755" y="3972706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7" name="Google Shape;167;p19"/>
          <p:cNvSpPr/>
          <p:nvPr/>
        </p:nvSpPr>
        <p:spPr>
          <a:xfrm>
            <a:off x="475000" y="452000"/>
            <a:ext cx="11242000" cy="59540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" name="Google Shape;168;p19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94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54649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lt2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oogle Shape;170;p20"/>
          <p:cNvGrpSpPr/>
          <p:nvPr/>
        </p:nvGrpSpPr>
        <p:grpSpPr>
          <a:xfrm>
            <a:off x="0" y="0"/>
            <a:ext cx="12192059" cy="6858000"/>
            <a:chOff x="0" y="0"/>
            <a:chExt cx="9144044" cy="5143500"/>
          </a:xfrm>
        </p:grpSpPr>
        <p:sp>
          <p:nvSpPr>
            <p:cNvPr id="171" name="Google Shape;171;p20"/>
            <p:cNvSpPr/>
            <p:nvPr/>
          </p:nvSpPr>
          <p:spPr>
            <a:xfrm rot="10800000">
              <a:off x="8060822" y="3562803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0"/>
            <p:cNvSpPr/>
            <p:nvPr/>
          </p:nvSpPr>
          <p:spPr>
            <a:xfrm>
              <a:off x="0" y="274360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0"/>
            <p:cNvSpPr/>
            <p:nvPr/>
          </p:nvSpPr>
          <p:spPr>
            <a:xfrm>
              <a:off x="5063126" y="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0"/>
            <p:cNvSpPr/>
            <p:nvPr/>
          </p:nvSpPr>
          <p:spPr>
            <a:xfrm>
              <a:off x="0" y="1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5" name="Google Shape;175;p20"/>
          <p:cNvSpPr/>
          <p:nvPr/>
        </p:nvSpPr>
        <p:spPr>
          <a:xfrm>
            <a:off x="475000" y="452000"/>
            <a:ext cx="11242000" cy="59540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" name="Google Shape;176;p20"/>
          <p:cNvSpPr txBox="1">
            <a:spLocks noGrp="1"/>
          </p:cNvSpPr>
          <p:nvPr>
            <p:ph type="ctrTitle"/>
          </p:nvPr>
        </p:nvSpPr>
        <p:spPr>
          <a:xfrm>
            <a:off x="3377600" y="862200"/>
            <a:ext cx="5436800" cy="13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77" name="Google Shape;177;p20"/>
          <p:cNvSpPr txBox="1">
            <a:spLocks noGrp="1"/>
          </p:cNvSpPr>
          <p:nvPr>
            <p:ph type="subTitle" idx="1"/>
          </p:nvPr>
        </p:nvSpPr>
        <p:spPr>
          <a:xfrm>
            <a:off x="3377600" y="2091000"/>
            <a:ext cx="5436800" cy="16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78" name="Google Shape;178;p20"/>
          <p:cNvSpPr txBox="1"/>
          <p:nvPr/>
        </p:nvSpPr>
        <p:spPr>
          <a:xfrm>
            <a:off x="3377600" y="4541100"/>
            <a:ext cx="5436800" cy="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CREDITS: This template has been created by </a:t>
            </a:r>
            <a:r>
              <a:rPr lang="en" sz="1333" b="1">
                <a:solidFill>
                  <a:schemeClr val="dk1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 and includes icons by </a:t>
            </a:r>
            <a:r>
              <a:rPr lang="en" sz="1333" b="1">
                <a:solidFill>
                  <a:schemeClr val="dk1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 infographics &amp; images by </a:t>
            </a:r>
            <a:r>
              <a:rPr lang="en" sz="1333" b="1">
                <a:solidFill>
                  <a:schemeClr val="dk1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r>
              <a:rPr lang="en" sz="1333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13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and content by </a:t>
            </a:r>
            <a:r>
              <a:rPr lang="en" sz="1333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Sandra Medina</a:t>
            </a:r>
            <a:endParaRPr sz="1333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312289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lt2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1"/>
          <p:cNvSpPr/>
          <p:nvPr/>
        </p:nvSpPr>
        <p:spPr>
          <a:xfrm>
            <a:off x="1" y="3541832"/>
            <a:ext cx="5239951" cy="3316203"/>
          </a:xfrm>
          <a:custGeom>
            <a:avLst/>
            <a:gdLst/>
            <a:ahLst/>
            <a:cxnLst/>
            <a:rect l="l" t="t" r="r" b="b"/>
            <a:pathLst>
              <a:path w="65606" h="41520" extrusionOk="0">
                <a:moveTo>
                  <a:pt x="3403" y="1"/>
                </a:moveTo>
                <a:cubicBezTo>
                  <a:pt x="1302" y="1"/>
                  <a:pt x="0" y="501"/>
                  <a:pt x="0" y="501"/>
                </a:cubicBezTo>
                <a:lnTo>
                  <a:pt x="0" y="41519"/>
                </a:lnTo>
                <a:lnTo>
                  <a:pt x="65606" y="41519"/>
                </a:lnTo>
                <a:cubicBezTo>
                  <a:pt x="65606" y="41519"/>
                  <a:pt x="61764" y="36094"/>
                  <a:pt x="53544" y="36094"/>
                </a:cubicBezTo>
                <a:cubicBezTo>
                  <a:pt x="52716" y="36094"/>
                  <a:pt x="51844" y="36149"/>
                  <a:pt x="50928" y="36270"/>
                </a:cubicBezTo>
                <a:cubicBezTo>
                  <a:pt x="49598" y="36445"/>
                  <a:pt x="48291" y="36548"/>
                  <a:pt x="47001" y="36548"/>
                </a:cubicBezTo>
                <a:cubicBezTo>
                  <a:pt x="38572" y="36548"/>
                  <a:pt x="30879" y="32171"/>
                  <a:pt x="22233" y="15274"/>
                </a:cubicBezTo>
                <a:cubicBezTo>
                  <a:pt x="15513" y="2141"/>
                  <a:pt x="7749" y="1"/>
                  <a:pt x="340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" name="Google Shape;181;p21"/>
          <p:cNvSpPr/>
          <p:nvPr/>
        </p:nvSpPr>
        <p:spPr>
          <a:xfrm>
            <a:off x="8246180" y="0"/>
            <a:ext cx="3945813" cy="1651709"/>
          </a:xfrm>
          <a:custGeom>
            <a:avLst/>
            <a:gdLst/>
            <a:ahLst/>
            <a:cxnLst/>
            <a:rect l="l" t="t" r="r" b="b"/>
            <a:pathLst>
              <a:path w="54415" h="22778" extrusionOk="0">
                <a:moveTo>
                  <a:pt x="1" y="1"/>
                </a:moveTo>
                <a:cubicBezTo>
                  <a:pt x="8129" y="521"/>
                  <a:pt x="14031" y="3075"/>
                  <a:pt x="17554" y="8487"/>
                </a:cubicBezTo>
                <a:cubicBezTo>
                  <a:pt x="24665" y="19420"/>
                  <a:pt x="34653" y="22777"/>
                  <a:pt x="42844" y="22777"/>
                </a:cubicBezTo>
                <a:cubicBezTo>
                  <a:pt x="47620" y="22777"/>
                  <a:pt x="51785" y="21636"/>
                  <a:pt x="54415" y="20190"/>
                </a:cubicBezTo>
                <a:lnTo>
                  <a:pt x="5441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" name="Google Shape;182;p21"/>
          <p:cNvSpPr/>
          <p:nvPr/>
        </p:nvSpPr>
        <p:spPr>
          <a:xfrm>
            <a:off x="1" y="1"/>
            <a:ext cx="953452" cy="1391599"/>
          </a:xfrm>
          <a:custGeom>
            <a:avLst/>
            <a:gdLst/>
            <a:ahLst/>
            <a:cxnLst/>
            <a:rect l="l" t="t" r="r" b="b"/>
            <a:pathLst>
              <a:path w="9750" h="14230" extrusionOk="0">
                <a:moveTo>
                  <a:pt x="9514" y="1"/>
                </a:moveTo>
                <a:cubicBezTo>
                  <a:pt x="9495" y="2976"/>
                  <a:pt x="8470" y="5968"/>
                  <a:pt x="6716" y="8381"/>
                </a:cubicBezTo>
                <a:cubicBezTo>
                  <a:pt x="4969" y="10784"/>
                  <a:pt x="2623" y="12629"/>
                  <a:pt x="0" y="13955"/>
                </a:cubicBezTo>
                <a:lnTo>
                  <a:pt x="0" y="14230"/>
                </a:lnTo>
                <a:cubicBezTo>
                  <a:pt x="291" y="14084"/>
                  <a:pt x="580" y="13931"/>
                  <a:pt x="864" y="13771"/>
                </a:cubicBezTo>
                <a:cubicBezTo>
                  <a:pt x="3014" y="12568"/>
                  <a:pt x="4972" y="10986"/>
                  <a:pt x="6505" y="9048"/>
                </a:cubicBezTo>
                <a:cubicBezTo>
                  <a:pt x="8073" y="7064"/>
                  <a:pt x="9154" y="4732"/>
                  <a:pt x="9564" y="2231"/>
                </a:cubicBezTo>
                <a:cubicBezTo>
                  <a:pt x="9684" y="1495"/>
                  <a:pt x="9748" y="749"/>
                  <a:pt x="97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" name="Google Shape;183;p21"/>
          <p:cNvSpPr/>
          <p:nvPr/>
        </p:nvSpPr>
        <p:spPr>
          <a:xfrm>
            <a:off x="10842572" y="5936466"/>
            <a:ext cx="1344877" cy="921535"/>
          </a:xfrm>
          <a:custGeom>
            <a:avLst/>
            <a:gdLst/>
            <a:ahLst/>
            <a:cxnLst/>
            <a:rect l="l" t="t" r="r" b="b"/>
            <a:pathLst>
              <a:path w="14230" h="9751" extrusionOk="0">
                <a:moveTo>
                  <a:pt x="14230" y="0"/>
                </a:moveTo>
                <a:cubicBezTo>
                  <a:pt x="13482" y="2"/>
                  <a:pt x="12735" y="67"/>
                  <a:pt x="11999" y="186"/>
                </a:cubicBezTo>
                <a:cubicBezTo>
                  <a:pt x="9498" y="596"/>
                  <a:pt x="7166" y="1677"/>
                  <a:pt x="5182" y="3246"/>
                </a:cubicBezTo>
                <a:cubicBezTo>
                  <a:pt x="3244" y="4777"/>
                  <a:pt x="1663" y="6735"/>
                  <a:pt x="458" y="8884"/>
                </a:cubicBezTo>
                <a:cubicBezTo>
                  <a:pt x="299" y="9170"/>
                  <a:pt x="146" y="9458"/>
                  <a:pt x="1" y="9750"/>
                </a:cubicBezTo>
                <a:lnTo>
                  <a:pt x="274" y="9750"/>
                </a:lnTo>
                <a:cubicBezTo>
                  <a:pt x="1601" y="7125"/>
                  <a:pt x="3446" y="4780"/>
                  <a:pt x="5850" y="3034"/>
                </a:cubicBezTo>
                <a:cubicBezTo>
                  <a:pt x="8263" y="1280"/>
                  <a:pt x="11254" y="256"/>
                  <a:pt x="14230" y="236"/>
                </a:cubicBezTo>
                <a:lnTo>
                  <a:pt x="1423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" name="Google Shape;184;p21"/>
          <p:cNvSpPr/>
          <p:nvPr/>
        </p:nvSpPr>
        <p:spPr>
          <a:xfrm>
            <a:off x="475000" y="452000"/>
            <a:ext cx="11242000" cy="59540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19418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lt2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oogle Shape;186;p22"/>
          <p:cNvGrpSpPr/>
          <p:nvPr/>
        </p:nvGrpSpPr>
        <p:grpSpPr>
          <a:xfrm flipH="1">
            <a:off x="-2" y="-33"/>
            <a:ext cx="12192007" cy="6858065"/>
            <a:chOff x="0" y="25"/>
            <a:chExt cx="9144005" cy="5143549"/>
          </a:xfrm>
        </p:grpSpPr>
        <p:sp>
          <p:nvSpPr>
            <p:cNvPr id="187" name="Google Shape;187;p22"/>
            <p:cNvSpPr/>
            <p:nvPr/>
          </p:nvSpPr>
          <p:spPr>
            <a:xfrm>
              <a:off x="0" y="2426243"/>
              <a:ext cx="3712582" cy="2717331"/>
            </a:xfrm>
            <a:custGeom>
              <a:avLst/>
              <a:gdLst/>
              <a:ahLst/>
              <a:cxnLst/>
              <a:rect l="l" t="t" r="r" b="b"/>
              <a:pathLst>
                <a:path w="67108" h="49118" extrusionOk="0">
                  <a:moveTo>
                    <a:pt x="8389" y="1"/>
                  </a:moveTo>
                  <a:cubicBezTo>
                    <a:pt x="4054" y="1"/>
                    <a:pt x="0" y="2152"/>
                    <a:pt x="0" y="2152"/>
                  </a:cubicBezTo>
                  <a:lnTo>
                    <a:pt x="0" y="49117"/>
                  </a:lnTo>
                  <a:lnTo>
                    <a:pt x="67108" y="49117"/>
                  </a:lnTo>
                  <a:cubicBezTo>
                    <a:pt x="58580" y="32150"/>
                    <a:pt x="31936" y="35403"/>
                    <a:pt x="20920" y="32057"/>
                  </a:cubicBezTo>
                  <a:cubicBezTo>
                    <a:pt x="9902" y="28710"/>
                    <a:pt x="22099" y="12463"/>
                    <a:pt x="16084" y="3793"/>
                  </a:cubicBezTo>
                  <a:cubicBezTo>
                    <a:pt x="14068" y="886"/>
                    <a:pt x="11170" y="1"/>
                    <a:pt x="83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2"/>
            <p:cNvSpPr/>
            <p:nvPr/>
          </p:nvSpPr>
          <p:spPr>
            <a:xfrm>
              <a:off x="4490166" y="25"/>
              <a:ext cx="4653839" cy="2546605"/>
            </a:xfrm>
            <a:custGeom>
              <a:avLst/>
              <a:gdLst/>
              <a:ahLst/>
              <a:cxnLst/>
              <a:rect l="l" t="t" r="r" b="b"/>
              <a:pathLst>
                <a:path w="84122" h="46032" extrusionOk="0">
                  <a:moveTo>
                    <a:pt x="0" y="0"/>
                  </a:moveTo>
                  <a:cubicBezTo>
                    <a:pt x="3140" y="4954"/>
                    <a:pt x="13237" y="8242"/>
                    <a:pt x="29765" y="8242"/>
                  </a:cubicBezTo>
                  <a:cubicBezTo>
                    <a:pt x="30380" y="8242"/>
                    <a:pt x="31004" y="8237"/>
                    <a:pt x="31637" y="8228"/>
                  </a:cubicBezTo>
                  <a:cubicBezTo>
                    <a:pt x="31851" y="8225"/>
                    <a:pt x="32062" y="8224"/>
                    <a:pt x="32270" y="8224"/>
                  </a:cubicBezTo>
                  <a:cubicBezTo>
                    <a:pt x="57121" y="8224"/>
                    <a:pt x="46695" y="30052"/>
                    <a:pt x="65108" y="41560"/>
                  </a:cubicBezTo>
                  <a:cubicBezTo>
                    <a:pt x="70037" y="44641"/>
                    <a:pt x="76496" y="46031"/>
                    <a:pt x="81343" y="46031"/>
                  </a:cubicBezTo>
                  <a:cubicBezTo>
                    <a:pt x="82348" y="46031"/>
                    <a:pt x="83283" y="45971"/>
                    <a:pt x="84121" y="45855"/>
                  </a:cubicBezTo>
                  <a:lnTo>
                    <a:pt x="8412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9" name="Google Shape;189;p22"/>
          <p:cNvSpPr/>
          <p:nvPr/>
        </p:nvSpPr>
        <p:spPr>
          <a:xfrm>
            <a:off x="475000" y="452000"/>
            <a:ext cx="11242000" cy="59540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48134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preserve="1">
  <p:cSld name="1_Title and text">
    <p:bg>
      <p:bgPr>
        <a:solidFill>
          <a:schemeClr val="lt2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16"/>
          <p:cNvGrpSpPr/>
          <p:nvPr/>
        </p:nvGrpSpPr>
        <p:grpSpPr>
          <a:xfrm flipH="1">
            <a:off x="-30" y="0"/>
            <a:ext cx="12192059" cy="6858000"/>
            <a:chOff x="0" y="0"/>
            <a:chExt cx="9144044" cy="5143500"/>
          </a:xfrm>
        </p:grpSpPr>
        <p:sp>
          <p:nvSpPr>
            <p:cNvPr id="134" name="Google Shape;134;p16"/>
            <p:cNvSpPr/>
            <p:nvPr/>
          </p:nvSpPr>
          <p:spPr>
            <a:xfrm>
              <a:off x="46" y="0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16"/>
            <p:cNvSpPr/>
            <p:nvPr/>
          </p:nvSpPr>
          <p:spPr>
            <a:xfrm rot="10800000">
              <a:off x="5864993" y="5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16"/>
            <p:cNvSpPr/>
            <p:nvPr/>
          </p:nvSpPr>
          <p:spPr>
            <a:xfrm rot="10800000">
              <a:off x="0" y="291048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16"/>
            <p:cNvSpPr/>
            <p:nvPr/>
          </p:nvSpPr>
          <p:spPr>
            <a:xfrm rot="10800000">
              <a:off x="8341755" y="3972706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8" name="Google Shape;138;p16"/>
          <p:cNvSpPr/>
          <p:nvPr/>
        </p:nvSpPr>
        <p:spPr>
          <a:xfrm>
            <a:off x="475000" y="452000"/>
            <a:ext cx="11242000" cy="59540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16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94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40" name="Google Shape;140;p16"/>
          <p:cNvSpPr txBox="1">
            <a:spLocks noGrp="1"/>
          </p:cNvSpPr>
          <p:nvPr>
            <p:ph type="body" idx="1"/>
          </p:nvPr>
        </p:nvSpPr>
        <p:spPr>
          <a:xfrm>
            <a:off x="953400" y="1660933"/>
            <a:ext cx="10285200" cy="448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1485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Poppins"/>
              <a:buAutoNum type="arabi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1219170" lvl="1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lpha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828754" lvl="2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roman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2438339" lvl="3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rabi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3047924" lvl="4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lpha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3657509" lvl="5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roman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4267093" lvl="6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rabi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4876678" lvl="7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lpha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5486263" lvl="8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roman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1" name="Google Shape;141;p16"/>
          <p:cNvSpPr/>
          <p:nvPr/>
        </p:nvSpPr>
        <p:spPr>
          <a:xfrm rot="10800000" flipH="1">
            <a:off x="9997901" y="5498786"/>
            <a:ext cx="1719113" cy="913348"/>
          </a:xfrm>
          <a:custGeom>
            <a:avLst/>
            <a:gdLst/>
            <a:ahLst/>
            <a:cxnLst/>
            <a:rect l="l" t="t" r="r" b="b"/>
            <a:pathLst>
              <a:path w="30174" h="16049" extrusionOk="0">
                <a:moveTo>
                  <a:pt x="1" y="1"/>
                </a:moveTo>
                <a:cubicBezTo>
                  <a:pt x="7986" y="12278"/>
                  <a:pt x="19203" y="16049"/>
                  <a:pt x="28402" y="16049"/>
                </a:cubicBezTo>
                <a:cubicBezTo>
                  <a:pt x="29002" y="16049"/>
                  <a:pt x="29593" y="16033"/>
                  <a:pt x="30174" y="16002"/>
                </a:cubicBezTo>
                <a:lnTo>
                  <a:pt x="30174" y="2248"/>
                </a:lnTo>
                <a:cubicBezTo>
                  <a:pt x="30174" y="1007"/>
                  <a:pt x="29168" y="1"/>
                  <a:pt x="2792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21484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537254"/>
            <a:ext cx="10058400" cy="333183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/>
          <a:lstStyle/>
          <a:p>
            <a:fld id="{85DB4BB9-22AE-4FB6-802F-9C31DBDF77CE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2F6F45A3-2E71-4D2B-8995-AAAC5EDECBC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5842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70708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0"/>
            <a:ext cx="12192059" cy="6858000"/>
            <a:chOff x="0" y="0"/>
            <a:chExt cx="9144044" cy="5143500"/>
          </a:xfrm>
        </p:grpSpPr>
        <p:sp>
          <p:nvSpPr>
            <p:cNvPr id="10" name="Google Shape;10;p2"/>
            <p:cNvSpPr/>
            <p:nvPr/>
          </p:nvSpPr>
          <p:spPr>
            <a:xfrm rot="10800000">
              <a:off x="8060822" y="3562803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0" y="274360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5063126" y="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0" y="1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" name="Google Shape;14;p2"/>
          <p:cNvSpPr/>
          <p:nvPr/>
        </p:nvSpPr>
        <p:spPr>
          <a:xfrm>
            <a:off x="475000" y="452000"/>
            <a:ext cx="11242000" cy="59540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135798" y="1511559"/>
            <a:ext cx="9864994" cy="27150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67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6" name="Google Shape;15;p2"/>
          <p:cNvSpPr txBox="1">
            <a:spLocks/>
          </p:cNvSpPr>
          <p:nvPr/>
        </p:nvSpPr>
        <p:spPr>
          <a:xfrm>
            <a:off x="1082348" y="4621428"/>
            <a:ext cx="2229263" cy="1312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067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pPr algn="l"/>
            <a:r>
              <a:rPr lang="sr-Cyrl-RS" sz="2000" dirty="0" smtClean="0"/>
              <a:t>Разред</a:t>
            </a:r>
            <a:endParaRPr lang="en-US" sz="2000" dirty="0" smtClean="0"/>
          </a:p>
          <a:p>
            <a:pPr algn="l"/>
            <a:r>
              <a:rPr lang="sr-Cyrl-RS" sz="2000" dirty="0" smtClean="0"/>
              <a:t>Редни број часа:</a:t>
            </a:r>
            <a:endParaRPr lang="sr-Cyrl-RS" sz="2000" baseline="0" dirty="0" smtClean="0"/>
          </a:p>
          <a:p>
            <a:pPr algn="l"/>
            <a:r>
              <a:rPr lang="sr-Cyrl-RS" sz="2000" baseline="0" dirty="0" smtClean="0"/>
              <a:t>Тип часа: </a:t>
            </a:r>
            <a:endParaRPr lang="en-US" sz="2000" dirty="0"/>
          </a:p>
        </p:txBody>
      </p:sp>
      <p:sp>
        <p:nvSpPr>
          <p:cNvPr id="17" name="Google Shape;15;p2"/>
          <p:cNvSpPr txBox="1">
            <a:spLocks/>
          </p:cNvSpPr>
          <p:nvPr/>
        </p:nvSpPr>
        <p:spPr>
          <a:xfrm>
            <a:off x="6932642" y="4954556"/>
            <a:ext cx="4021497" cy="951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067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pPr algn="l"/>
            <a:r>
              <a:rPr lang="sr-Cyrl-RS" sz="2000" dirty="0" smtClean="0"/>
              <a:t>Предметни наставник</a:t>
            </a:r>
            <a:endParaRPr lang="sr-Cyrl-RS" sz="2000" baseline="0" dirty="0" smtClean="0"/>
          </a:p>
          <a:p>
            <a:pPr algn="r"/>
            <a:r>
              <a:rPr lang="sr-Cyrl-RS" sz="2000" b="1" baseline="0" dirty="0" smtClean="0"/>
              <a:t>Милан Јанковић</a:t>
            </a:r>
            <a:endParaRPr lang="en-US" sz="2000" b="1" dirty="0"/>
          </a:p>
        </p:txBody>
      </p:sp>
      <p:sp>
        <p:nvSpPr>
          <p:cNvPr id="18" name="Google Shape;15;p2"/>
          <p:cNvSpPr txBox="1">
            <a:spLocks/>
          </p:cNvSpPr>
          <p:nvPr/>
        </p:nvSpPr>
        <p:spPr>
          <a:xfrm>
            <a:off x="1154464" y="699977"/>
            <a:ext cx="9864994" cy="606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067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pPr algn="l"/>
            <a:r>
              <a:rPr lang="sr-Cyrl-RS" sz="2800" dirty="0" smtClean="0"/>
              <a:t>Наставна јединица:</a:t>
            </a:r>
            <a:endParaRPr lang="en-US" sz="2800" dirty="0"/>
          </a:p>
        </p:txBody>
      </p:sp>
      <p:sp>
        <p:nvSpPr>
          <p:cNvPr id="19" name="Google Shape;15;p2"/>
          <p:cNvSpPr txBox="1">
            <a:spLocks/>
          </p:cNvSpPr>
          <p:nvPr/>
        </p:nvSpPr>
        <p:spPr>
          <a:xfrm>
            <a:off x="3265711" y="4637904"/>
            <a:ext cx="2673770" cy="1296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5067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defRPr sz="6933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 Black"/>
              <a:buNone/>
              <a:tabLst/>
              <a:defRPr/>
            </a:pPr>
            <a:r>
              <a:rPr lang="en-US" sz="2000" baseline="0" dirty="0" smtClean="0"/>
              <a:t>VIII</a:t>
            </a:r>
            <a:endParaRPr lang="sr-Cyrl-RS" sz="2000" baseline="0" dirty="0" smtClean="0"/>
          </a:p>
          <a:p>
            <a:pPr algn="l"/>
            <a:r>
              <a:rPr lang="sr-Cyrl-RS" sz="2000" baseline="0" dirty="0" smtClean="0"/>
              <a:t>01</a:t>
            </a:r>
          </a:p>
          <a:p>
            <a:pPr algn="l"/>
            <a:r>
              <a:rPr lang="sr-Cyrl-RS" sz="2000" baseline="0" dirty="0" smtClean="0"/>
              <a:t>ОБРАДА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57015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63904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>
  <p:cSld name="Title only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5"/>
          <p:cNvSpPr txBox="1">
            <a:spLocks noGrp="1"/>
          </p:cNvSpPr>
          <p:nvPr>
            <p:ph type="title"/>
          </p:nvPr>
        </p:nvSpPr>
        <p:spPr>
          <a:xfrm>
            <a:off x="955600" y="681200"/>
            <a:ext cx="10280800" cy="6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87860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2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6"/>
          <p:cNvGrpSpPr/>
          <p:nvPr/>
        </p:nvGrpSpPr>
        <p:grpSpPr>
          <a:xfrm flipH="1">
            <a:off x="-30" y="0"/>
            <a:ext cx="12192059" cy="6858000"/>
            <a:chOff x="0" y="0"/>
            <a:chExt cx="9144044" cy="5143500"/>
          </a:xfrm>
        </p:grpSpPr>
        <p:sp>
          <p:nvSpPr>
            <p:cNvPr id="48" name="Google Shape;48;p6"/>
            <p:cNvSpPr/>
            <p:nvPr/>
          </p:nvSpPr>
          <p:spPr>
            <a:xfrm>
              <a:off x="46" y="0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6"/>
            <p:cNvSpPr/>
            <p:nvPr/>
          </p:nvSpPr>
          <p:spPr>
            <a:xfrm rot="10800000">
              <a:off x="5864993" y="5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6"/>
            <p:cNvSpPr/>
            <p:nvPr/>
          </p:nvSpPr>
          <p:spPr>
            <a:xfrm rot="10800000">
              <a:off x="0" y="291048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6"/>
            <p:cNvSpPr/>
            <p:nvPr/>
          </p:nvSpPr>
          <p:spPr>
            <a:xfrm rot="10800000">
              <a:off x="8341755" y="3972706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2" name="Google Shape;52;p6"/>
          <p:cNvSpPr/>
          <p:nvPr/>
        </p:nvSpPr>
        <p:spPr>
          <a:xfrm>
            <a:off x="475000" y="452000"/>
            <a:ext cx="11242000" cy="59540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6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94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oppins Black"/>
              <a:buNone/>
              <a:defRPr sz="4667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4" name="Google Shape;54;p6"/>
          <p:cNvSpPr/>
          <p:nvPr/>
        </p:nvSpPr>
        <p:spPr>
          <a:xfrm rot="10800000">
            <a:off x="474965" y="5498786"/>
            <a:ext cx="1717303" cy="913348"/>
          </a:xfrm>
          <a:custGeom>
            <a:avLst/>
            <a:gdLst/>
            <a:ahLst/>
            <a:cxnLst/>
            <a:rect l="l" t="t" r="r" b="b"/>
            <a:pathLst>
              <a:path w="30174" h="16049" extrusionOk="0">
                <a:moveTo>
                  <a:pt x="1" y="1"/>
                </a:moveTo>
                <a:cubicBezTo>
                  <a:pt x="7986" y="12278"/>
                  <a:pt x="19203" y="16049"/>
                  <a:pt x="28402" y="16049"/>
                </a:cubicBezTo>
                <a:cubicBezTo>
                  <a:pt x="29002" y="16049"/>
                  <a:pt x="29593" y="16033"/>
                  <a:pt x="30174" y="16002"/>
                </a:cubicBezTo>
                <a:lnTo>
                  <a:pt x="30174" y="2248"/>
                </a:lnTo>
                <a:cubicBezTo>
                  <a:pt x="30174" y="1007"/>
                  <a:pt x="29168" y="1"/>
                  <a:pt x="2792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6"/>
          <p:cNvSpPr/>
          <p:nvPr/>
        </p:nvSpPr>
        <p:spPr>
          <a:xfrm>
            <a:off x="9999698" y="451986"/>
            <a:ext cx="1717303" cy="913348"/>
          </a:xfrm>
          <a:custGeom>
            <a:avLst/>
            <a:gdLst/>
            <a:ahLst/>
            <a:cxnLst/>
            <a:rect l="l" t="t" r="r" b="b"/>
            <a:pathLst>
              <a:path w="30174" h="16049" extrusionOk="0">
                <a:moveTo>
                  <a:pt x="1" y="1"/>
                </a:moveTo>
                <a:cubicBezTo>
                  <a:pt x="7986" y="12278"/>
                  <a:pt x="19203" y="16049"/>
                  <a:pt x="28402" y="16049"/>
                </a:cubicBezTo>
                <a:cubicBezTo>
                  <a:pt x="29002" y="16049"/>
                  <a:pt x="29593" y="16033"/>
                  <a:pt x="30174" y="16002"/>
                </a:cubicBezTo>
                <a:lnTo>
                  <a:pt x="30174" y="2248"/>
                </a:lnTo>
                <a:cubicBezTo>
                  <a:pt x="30174" y="1007"/>
                  <a:pt x="29168" y="1"/>
                  <a:pt x="2792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37984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7"/>
          <p:cNvGrpSpPr/>
          <p:nvPr/>
        </p:nvGrpSpPr>
        <p:grpSpPr>
          <a:xfrm>
            <a:off x="0" y="0"/>
            <a:ext cx="12192059" cy="6858000"/>
            <a:chOff x="0" y="0"/>
            <a:chExt cx="9144044" cy="5143500"/>
          </a:xfrm>
        </p:grpSpPr>
        <p:sp>
          <p:nvSpPr>
            <p:cNvPr id="58" name="Google Shape;58;p7"/>
            <p:cNvSpPr/>
            <p:nvPr/>
          </p:nvSpPr>
          <p:spPr>
            <a:xfrm rot="10800000">
              <a:off x="8060822" y="3562803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7"/>
            <p:cNvSpPr/>
            <p:nvPr/>
          </p:nvSpPr>
          <p:spPr>
            <a:xfrm>
              <a:off x="0" y="274360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7"/>
            <p:cNvSpPr/>
            <p:nvPr/>
          </p:nvSpPr>
          <p:spPr>
            <a:xfrm>
              <a:off x="5063126" y="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7"/>
            <p:cNvSpPr/>
            <p:nvPr/>
          </p:nvSpPr>
          <p:spPr>
            <a:xfrm>
              <a:off x="0" y="1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" name="Google Shape;62;p7"/>
          <p:cNvSpPr/>
          <p:nvPr/>
        </p:nvSpPr>
        <p:spPr>
          <a:xfrm>
            <a:off x="475000" y="452000"/>
            <a:ext cx="11242000" cy="59540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4429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828754" lvl="2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2438339" lvl="3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3047924" lvl="4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3657509" lvl="5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4267093" lvl="6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4876678" lvl="7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5486263" lvl="8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2379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lt2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oogle Shape;66;p8"/>
          <p:cNvGrpSpPr/>
          <p:nvPr/>
        </p:nvGrpSpPr>
        <p:grpSpPr>
          <a:xfrm>
            <a:off x="0" y="0"/>
            <a:ext cx="12192059" cy="6858000"/>
            <a:chOff x="0" y="0"/>
            <a:chExt cx="9144044" cy="5143500"/>
          </a:xfrm>
        </p:grpSpPr>
        <p:sp>
          <p:nvSpPr>
            <p:cNvPr id="67" name="Google Shape;67;p8"/>
            <p:cNvSpPr/>
            <p:nvPr/>
          </p:nvSpPr>
          <p:spPr>
            <a:xfrm rot="10800000">
              <a:off x="8060822" y="3562803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8"/>
            <p:cNvSpPr/>
            <p:nvPr/>
          </p:nvSpPr>
          <p:spPr>
            <a:xfrm>
              <a:off x="0" y="274360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8"/>
            <p:cNvSpPr/>
            <p:nvPr/>
          </p:nvSpPr>
          <p:spPr>
            <a:xfrm>
              <a:off x="5063126" y="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8"/>
            <p:cNvSpPr/>
            <p:nvPr/>
          </p:nvSpPr>
          <p:spPr>
            <a:xfrm>
              <a:off x="0" y="1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1" name="Google Shape;71;p8"/>
          <p:cNvSpPr/>
          <p:nvPr/>
        </p:nvSpPr>
        <p:spPr>
          <a:xfrm>
            <a:off x="475000" y="452000"/>
            <a:ext cx="11242000" cy="59540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805800" y="1551000"/>
            <a:ext cx="8580400" cy="37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5429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preserve="1">
  <p:cSld name="1_Title and text">
    <p:bg>
      <p:bgPr>
        <a:solidFill>
          <a:schemeClr val="lt2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16"/>
          <p:cNvGrpSpPr/>
          <p:nvPr/>
        </p:nvGrpSpPr>
        <p:grpSpPr>
          <a:xfrm flipH="1">
            <a:off x="-30" y="0"/>
            <a:ext cx="12192059" cy="6858000"/>
            <a:chOff x="0" y="0"/>
            <a:chExt cx="9144044" cy="5143500"/>
          </a:xfrm>
        </p:grpSpPr>
        <p:sp>
          <p:nvSpPr>
            <p:cNvPr id="134" name="Google Shape;134;p16"/>
            <p:cNvSpPr/>
            <p:nvPr/>
          </p:nvSpPr>
          <p:spPr>
            <a:xfrm>
              <a:off x="46" y="0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16"/>
            <p:cNvSpPr/>
            <p:nvPr/>
          </p:nvSpPr>
          <p:spPr>
            <a:xfrm rot="10800000">
              <a:off x="5864993" y="5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16"/>
            <p:cNvSpPr/>
            <p:nvPr/>
          </p:nvSpPr>
          <p:spPr>
            <a:xfrm rot="10800000">
              <a:off x="0" y="291048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16"/>
            <p:cNvSpPr/>
            <p:nvPr/>
          </p:nvSpPr>
          <p:spPr>
            <a:xfrm rot="10800000">
              <a:off x="8341755" y="3972706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8" name="Google Shape;138;p16"/>
          <p:cNvSpPr/>
          <p:nvPr/>
        </p:nvSpPr>
        <p:spPr>
          <a:xfrm>
            <a:off x="475000" y="452000"/>
            <a:ext cx="11242000" cy="59540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16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94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44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40" name="Google Shape;140;p16"/>
          <p:cNvSpPr txBox="1">
            <a:spLocks noGrp="1"/>
          </p:cNvSpPr>
          <p:nvPr>
            <p:ph type="body" idx="1"/>
          </p:nvPr>
        </p:nvSpPr>
        <p:spPr>
          <a:xfrm>
            <a:off x="953400" y="1660933"/>
            <a:ext cx="10285200" cy="448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1485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Poppins"/>
              <a:buAutoNum type="arabi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1219170" lvl="1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lpha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828754" lvl="2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roman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2438339" lvl="3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rabi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3047924" lvl="4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lpha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3657509" lvl="5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roman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4267093" lvl="6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rabi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4876678" lvl="7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alpha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5486263" lvl="8" indent="-4148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AutoNum type="romanLcPeriod"/>
              <a:defRPr sz="1733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1" name="Google Shape;141;p16"/>
          <p:cNvSpPr/>
          <p:nvPr/>
        </p:nvSpPr>
        <p:spPr>
          <a:xfrm rot="10800000" flipH="1">
            <a:off x="9997901" y="5498786"/>
            <a:ext cx="1719113" cy="913348"/>
          </a:xfrm>
          <a:custGeom>
            <a:avLst/>
            <a:gdLst/>
            <a:ahLst/>
            <a:cxnLst/>
            <a:rect l="l" t="t" r="r" b="b"/>
            <a:pathLst>
              <a:path w="30174" h="16049" extrusionOk="0">
                <a:moveTo>
                  <a:pt x="1" y="1"/>
                </a:moveTo>
                <a:cubicBezTo>
                  <a:pt x="7986" y="12278"/>
                  <a:pt x="19203" y="16049"/>
                  <a:pt x="28402" y="16049"/>
                </a:cubicBezTo>
                <a:cubicBezTo>
                  <a:pt x="29002" y="16049"/>
                  <a:pt x="29593" y="16033"/>
                  <a:pt x="30174" y="16002"/>
                </a:cubicBezTo>
                <a:lnTo>
                  <a:pt x="30174" y="2248"/>
                </a:lnTo>
                <a:cubicBezTo>
                  <a:pt x="30174" y="1007"/>
                  <a:pt x="29168" y="1"/>
                  <a:pt x="2792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3573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lt2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9"/>
          <p:cNvGrpSpPr/>
          <p:nvPr/>
        </p:nvGrpSpPr>
        <p:grpSpPr>
          <a:xfrm>
            <a:off x="0" y="0"/>
            <a:ext cx="12192059" cy="6858000"/>
            <a:chOff x="0" y="0"/>
            <a:chExt cx="9144044" cy="5143500"/>
          </a:xfrm>
        </p:grpSpPr>
        <p:sp>
          <p:nvSpPr>
            <p:cNvPr id="75" name="Google Shape;75;p9"/>
            <p:cNvSpPr/>
            <p:nvPr/>
          </p:nvSpPr>
          <p:spPr>
            <a:xfrm rot="10800000">
              <a:off x="8060822" y="3562803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9"/>
            <p:cNvSpPr/>
            <p:nvPr/>
          </p:nvSpPr>
          <p:spPr>
            <a:xfrm>
              <a:off x="0" y="274360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9"/>
            <p:cNvSpPr/>
            <p:nvPr/>
          </p:nvSpPr>
          <p:spPr>
            <a:xfrm>
              <a:off x="5063126" y="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9"/>
            <p:cNvSpPr/>
            <p:nvPr/>
          </p:nvSpPr>
          <p:spPr>
            <a:xfrm>
              <a:off x="0" y="1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9" name="Google Shape;79;p9"/>
          <p:cNvSpPr/>
          <p:nvPr/>
        </p:nvSpPr>
        <p:spPr>
          <a:xfrm>
            <a:off x="475000" y="452000"/>
            <a:ext cx="11242000" cy="59540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9"/>
          <p:cNvSpPr txBox="1">
            <a:spLocks noGrp="1"/>
          </p:cNvSpPr>
          <p:nvPr>
            <p:ph type="title"/>
          </p:nvPr>
        </p:nvSpPr>
        <p:spPr>
          <a:xfrm>
            <a:off x="960000" y="489897"/>
            <a:ext cx="10272000" cy="11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81" name="Google Shape;81;p9"/>
          <p:cNvSpPr txBox="1">
            <a:spLocks noGrp="1"/>
          </p:cNvSpPr>
          <p:nvPr>
            <p:ph type="subTitle" idx="1"/>
          </p:nvPr>
        </p:nvSpPr>
        <p:spPr>
          <a:xfrm>
            <a:off x="2988733" y="1798333"/>
            <a:ext cx="6214800" cy="22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99743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lt2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10"/>
          <p:cNvGrpSpPr/>
          <p:nvPr/>
        </p:nvGrpSpPr>
        <p:grpSpPr>
          <a:xfrm>
            <a:off x="0" y="0"/>
            <a:ext cx="12192059" cy="6858000"/>
            <a:chOff x="0" y="0"/>
            <a:chExt cx="9144044" cy="5143500"/>
          </a:xfrm>
        </p:grpSpPr>
        <p:sp>
          <p:nvSpPr>
            <p:cNvPr id="84" name="Google Shape;84;p10"/>
            <p:cNvSpPr/>
            <p:nvPr/>
          </p:nvSpPr>
          <p:spPr>
            <a:xfrm rot="10800000">
              <a:off x="8060822" y="3562803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10"/>
            <p:cNvSpPr/>
            <p:nvPr/>
          </p:nvSpPr>
          <p:spPr>
            <a:xfrm>
              <a:off x="0" y="274360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10"/>
            <p:cNvSpPr/>
            <p:nvPr/>
          </p:nvSpPr>
          <p:spPr>
            <a:xfrm>
              <a:off x="5063126" y="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10"/>
            <p:cNvSpPr/>
            <p:nvPr/>
          </p:nvSpPr>
          <p:spPr>
            <a:xfrm>
              <a:off x="0" y="1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8" name="Google Shape;88;p10"/>
          <p:cNvSpPr/>
          <p:nvPr/>
        </p:nvSpPr>
        <p:spPr>
          <a:xfrm>
            <a:off x="475000" y="452000"/>
            <a:ext cx="11242000" cy="59540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10"/>
          <p:cNvSpPr txBox="1">
            <a:spLocks noGrp="1"/>
          </p:cNvSpPr>
          <p:nvPr>
            <p:ph type="title"/>
          </p:nvPr>
        </p:nvSpPr>
        <p:spPr>
          <a:xfrm>
            <a:off x="960000" y="3047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51685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lt2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oogle Shape;91;p11"/>
          <p:cNvGrpSpPr/>
          <p:nvPr/>
        </p:nvGrpSpPr>
        <p:grpSpPr>
          <a:xfrm>
            <a:off x="0" y="0"/>
            <a:ext cx="12192059" cy="6858000"/>
            <a:chOff x="0" y="0"/>
            <a:chExt cx="9144044" cy="5143500"/>
          </a:xfrm>
        </p:grpSpPr>
        <p:sp>
          <p:nvSpPr>
            <p:cNvPr id="92" name="Google Shape;92;p11"/>
            <p:cNvSpPr/>
            <p:nvPr/>
          </p:nvSpPr>
          <p:spPr>
            <a:xfrm rot="10800000">
              <a:off x="8060822" y="3562803"/>
              <a:ext cx="1083176" cy="1580697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11"/>
            <p:cNvSpPr/>
            <p:nvPr/>
          </p:nvSpPr>
          <p:spPr>
            <a:xfrm>
              <a:off x="0" y="2743600"/>
              <a:ext cx="3279051" cy="2399849"/>
            </a:xfrm>
            <a:custGeom>
              <a:avLst/>
              <a:gdLst/>
              <a:ahLst/>
              <a:cxnLst/>
              <a:rect l="l" t="t" r="r" b="b"/>
              <a:pathLst>
                <a:path w="62292" h="45592" extrusionOk="0">
                  <a:moveTo>
                    <a:pt x="7788" y="0"/>
                  </a:moveTo>
                  <a:cubicBezTo>
                    <a:pt x="3764" y="0"/>
                    <a:pt x="0" y="1997"/>
                    <a:pt x="0" y="1997"/>
                  </a:cubicBezTo>
                  <a:lnTo>
                    <a:pt x="0" y="45592"/>
                  </a:lnTo>
                  <a:lnTo>
                    <a:pt x="62292" y="45592"/>
                  </a:lnTo>
                  <a:cubicBezTo>
                    <a:pt x="54378" y="29842"/>
                    <a:pt x="29644" y="32862"/>
                    <a:pt x="19418" y="29757"/>
                  </a:cubicBezTo>
                  <a:cubicBezTo>
                    <a:pt x="9192" y="26649"/>
                    <a:pt x="20513" y="11568"/>
                    <a:pt x="14930" y="3520"/>
                  </a:cubicBezTo>
                  <a:cubicBezTo>
                    <a:pt x="13058" y="822"/>
                    <a:pt x="10370" y="0"/>
                    <a:pt x="778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11"/>
            <p:cNvSpPr/>
            <p:nvPr/>
          </p:nvSpPr>
          <p:spPr>
            <a:xfrm>
              <a:off x="5063126" y="0"/>
              <a:ext cx="4080917" cy="2233020"/>
            </a:xfrm>
            <a:custGeom>
              <a:avLst/>
              <a:gdLst/>
              <a:ahLst/>
              <a:cxnLst/>
              <a:rect l="l" t="t" r="r" b="b"/>
              <a:pathLst>
                <a:path w="78085" h="42727" extrusionOk="0">
                  <a:moveTo>
                    <a:pt x="0" y="0"/>
                  </a:moveTo>
                  <a:cubicBezTo>
                    <a:pt x="2914" y="4598"/>
                    <a:pt x="12288" y="7650"/>
                    <a:pt x="27630" y="7650"/>
                  </a:cubicBezTo>
                  <a:cubicBezTo>
                    <a:pt x="28201" y="7650"/>
                    <a:pt x="28780" y="7646"/>
                    <a:pt x="29367" y="7637"/>
                  </a:cubicBezTo>
                  <a:cubicBezTo>
                    <a:pt x="29565" y="7635"/>
                    <a:pt x="29760" y="7633"/>
                    <a:pt x="29954" y="7633"/>
                  </a:cubicBezTo>
                  <a:cubicBezTo>
                    <a:pt x="53022" y="7633"/>
                    <a:pt x="43343" y="27895"/>
                    <a:pt x="60435" y="38577"/>
                  </a:cubicBezTo>
                  <a:cubicBezTo>
                    <a:pt x="65012" y="41437"/>
                    <a:pt x="71009" y="42727"/>
                    <a:pt x="75508" y="42727"/>
                  </a:cubicBezTo>
                  <a:cubicBezTo>
                    <a:pt x="76440" y="42727"/>
                    <a:pt x="77307" y="42672"/>
                    <a:pt x="78084" y="42564"/>
                  </a:cubicBezTo>
                  <a:lnTo>
                    <a:pt x="78084" y="0"/>
                  </a:ln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11"/>
            <p:cNvSpPr/>
            <p:nvPr/>
          </p:nvSpPr>
          <p:spPr>
            <a:xfrm>
              <a:off x="0" y="1"/>
              <a:ext cx="802288" cy="1170793"/>
            </a:xfrm>
            <a:custGeom>
              <a:avLst/>
              <a:gdLst/>
              <a:ahLst/>
              <a:cxnLst/>
              <a:rect l="l" t="t" r="r" b="b"/>
              <a:pathLst>
                <a:path w="8898" h="12985" extrusionOk="0">
                  <a:moveTo>
                    <a:pt x="8682" y="0"/>
                  </a:moveTo>
                  <a:cubicBezTo>
                    <a:pt x="8665" y="2715"/>
                    <a:pt x="7730" y="5446"/>
                    <a:pt x="6129" y="7648"/>
                  </a:cubicBezTo>
                  <a:cubicBezTo>
                    <a:pt x="4534" y="9841"/>
                    <a:pt x="2395" y="11524"/>
                    <a:pt x="0" y="12735"/>
                  </a:cubicBezTo>
                  <a:lnTo>
                    <a:pt x="0" y="12984"/>
                  </a:lnTo>
                  <a:cubicBezTo>
                    <a:pt x="267" y="12851"/>
                    <a:pt x="529" y="12712"/>
                    <a:pt x="790" y="12566"/>
                  </a:cubicBezTo>
                  <a:cubicBezTo>
                    <a:pt x="2751" y="11468"/>
                    <a:pt x="4539" y="10023"/>
                    <a:pt x="5937" y="8256"/>
                  </a:cubicBezTo>
                  <a:cubicBezTo>
                    <a:pt x="7367" y="6447"/>
                    <a:pt x="8353" y="4317"/>
                    <a:pt x="8727" y="2035"/>
                  </a:cubicBezTo>
                  <a:cubicBezTo>
                    <a:pt x="8837" y="1363"/>
                    <a:pt x="8895" y="681"/>
                    <a:pt x="8898" y="0"/>
                  </a:cubicBezTo>
                  <a:close/>
                </a:path>
              </a:pathLst>
            </a:custGeom>
            <a:solidFill>
              <a:srgbClr val="A0BFDB">
                <a:alpha val="48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6" name="Google Shape;96;p11"/>
          <p:cNvSpPr/>
          <p:nvPr/>
        </p:nvSpPr>
        <p:spPr>
          <a:xfrm>
            <a:off x="475000" y="452000"/>
            <a:ext cx="11242000" cy="5954000"/>
          </a:xfrm>
          <a:prstGeom prst="roundRect">
            <a:avLst>
              <a:gd name="adj" fmla="val 2595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0779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98" name="Google Shape;98;p11"/>
          <p:cNvSpPr txBox="1">
            <a:spLocks noGrp="1"/>
          </p:cNvSpPr>
          <p:nvPr>
            <p:ph type="subTitle" idx="1"/>
          </p:nvPr>
        </p:nvSpPr>
        <p:spPr>
          <a:xfrm>
            <a:off x="1712000" y="4092833"/>
            <a:ext cx="87680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13925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33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33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33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33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33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33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33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33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oppins Black"/>
              <a:buNone/>
              <a:defRPr sz="33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3400" y="1660933"/>
            <a:ext cx="10285200" cy="44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Char char="●"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Char char="○"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Char char="■"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Char char="●"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Char char="○"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Char char="■"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Char char="●"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Char char="○"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Poppins"/>
              <a:buChar char="■"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00490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7" r:id="rId21"/>
  </p:sldLayoutIdLst>
  <p:timing>
    <p:tnLst>
      <p:par>
        <p:cTn id="1" dur="indefinite" restart="never" nodeType="tmRoot"/>
      </p:par>
    </p:tnLst>
  </p:timing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3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92" name="Google Shape;192;p23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935385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iming>
    <p:tnLst>
      <p:par>
        <p:cTn id="1" dur="indefinite" restart="never" nodeType="tmRoot"/>
      </p:par>
    </p:tnLst>
  </p:timing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sz="3200" dirty="0"/>
              <a:t>Радно окружење програма за табеларне прорачуне, радна свеска, радни лист и радна табела, ћелија, ред, колона и опсег (распон) ћелија, руковање радним листовима (промена назива, брисање радног листа)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1279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Програми за табеларне прорачуне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Cyrl-RS" b="1" dirty="0" smtClean="0"/>
              <a:t>Радни </a:t>
            </a:r>
            <a:r>
              <a:rPr lang="sr-Cyrl-RS" b="1" dirty="0"/>
              <a:t>листови</a:t>
            </a:r>
            <a:r>
              <a:rPr lang="sr-Cyrl-RS" dirty="0"/>
              <a:t> – избор активног радног листа (</a:t>
            </a:r>
            <a:r>
              <a:rPr lang="en-US" b="1" i="1" dirty="0"/>
              <a:t>Sheet3</a:t>
            </a:r>
            <a:r>
              <a:rPr lang="en-US" dirty="0"/>
              <a:t>) </a:t>
            </a:r>
            <a:r>
              <a:rPr lang="sr-Cyrl-RS" dirty="0"/>
              <a:t>и управљање радним </a:t>
            </a:r>
            <a:r>
              <a:rPr lang="sr-Cyrl-RS" dirty="0" smtClean="0"/>
              <a:t>листовима;</a:t>
            </a:r>
            <a:endParaRPr lang="sr-Cyrl-RS" dirty="0"/>
          </a:p>
          <a:p>
            <a:r>
              <a:rPr lang="sr-Cyrl-RS" b="1" dirty="0" smtClean="0"/>
              <a:t>Статусна </a:t>
            </a:r>
            <a:r>
              <a:rPr lang="sr-Cyrl-RS" b="1" dirty="0"/>
              <a:t>линија</a:t>
            </a:r>
            <a:r>
              <a:rPr lang="sr-Cyrl-RS" dirty="0"/>
              <a:t> – приказује податке о тренутном статусу ћелије (спремна за наредну команду (</a:t>
            </a:r>
            <a:r>
              <a:rPr lang="en-US" b="1" dirty="0"/>
              <a:t>READY</a:t>
            </a:r>
            <a:r>
              <a:rPr lang="en-US" dirty="0"/>
              <a:t>), </a:t>
            </a:r>
            <a:r>
              <a:rPr lang="sr-Cyrl-RS" dirty="0"/>
              <a:t>активирана за измену података (</a:t>
            </a:r>
            <a:r>
              <a:rPr lang="en-US" b="1" dirty="0"/>
              <a:t>EDIT</a:t>
            </a:r>
            <a:r>
              <a:rPr lang="en-US" dirty="0"/>
              <a:t>) </a:t>
            </a:r>
            <a:r>
              <a:rPr lang="sr-Cyrl-RS" dirty="0"/>
              <a:t>итд.), и друге информације</a:t>
            </a:r>
            <a:r>
              <a:rPr lang="sr-Cyrl-RS" dirty="0" smtClean="0"/>
              <a:t>.</a:t>
            </a:r>
            <a:r>
              <a:rPr lang="sr-Cyrl-RS" dirty="0"/>
              <a:t/>
            </a:r>
            <a:br>
              <a:rPr lang="sr-Cyrl-R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60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Радна свеска и радни </a:t>
            </a:r>
            <a:r>
              <a:rPr lang="ru-RU" b="1" dirty="0" smtClean="0"/>
              <a:t>лист</a:t>
            </a:r>
            <a:endParaRPr lang="ru-RU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Један </a:t>
            </a:r>
            <a:r>
              <a:rPr lang="ru-RU" dirty="0"/>
              <a:t>радни лист </a:t>
            </a:r>
            <a:r>
              <a:rPr lang="ru-RU" dirty="0" smtClean="0"/>
              <a:t>има </a:t>
            </a:r>
            <a:r>
              <a:rPr lang="ru-RU" dirty="0"/>
              <a:t>1.048.576 редова означених бројевима од 1 до 1.048.576 </a:t>
            </a:r>
            <a:endParaRPr lang="ru-RU" dirty="0" smtClean="0"/>
          </a:p>
          <a:p>
            <a:r>
              <a:rPr lang="ru-RU" dirty="0"/>
              <a:t>Један радни лист има</a:t>
            </a:r>
            <a:r>
              <a:rPr lang="ru-RU" dirty="0" smtClean="0"/>
              <a:t> </a:t>
            </a:r>
            <a:r>
              <a:rPr lang="ru-RU" dirty="0"/>
              <a:t>16.384 колона означених словима од А до Z (26 колона), затим од AA до ZZ (676 колона), па од AAА до WZZ (15.548 колона), од XAА до XEZ (130 колона), а последње 4 колоне имају ознаке XFA, XFB, XFC и XFD</a:t>
            </a:r>
            <a:r>
              <a:rPr lang="ru-RU" dirty="0" smtClean="0"/>
              <a:t>.</a:t>
            </a:r>
            <a:r>
              <a:rPr lang="sr-Cyrl-RS" dirty="0"/>
              <a:t/>
            </a:r>
            <a:br>
              <a:rPr lang="sr-Cyrl-R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29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Радна свеска и радни </a:t>
            </a:r>
            <a:r>
              <a:rPr lang="ru-RU" b="1" dirty="0" smtClean="0"/>
              <a:t>лист</a:t>
            </a:r>
            <a:endParaRPr lang="ru-RU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Нови </a:t>
            </a:r>
            <a:r>
              <a:rPr lang="ru-RU" dirty="0"/>
              <a:t>радни лист креирамо кликом на знак </a:t>
            </a:r>
            <a:r>
              <a:rPr lang="ru-RU" dirty="0" smtClean="0"/>
              <a:t>+ поред </a:t>
            </a:r>
            <a:r>
              <a:rPr lang="ru-RU" dirty="0"/>
              <a:t>имена радног листа. Десно од последњег радног листа појавиће се нови.</a:t>
            </a:r>
            <a:r>
              <a:rPr lang="sr-Cyrl-RS" dirty="0"/>
              <a:t/>
            </a:r>
            <a:br>
              <a:rPr lang="sr-Cyrl-R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998" y="3171825"/>
            <a:ext cx="90963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7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Радна свеска и радни </a:t>
            </a:r>
            <a:r>
              <a:rPr lang="ru-RU" b="1" dirty="0" smtClean="0"/>
              <a:t>лист</a:t>
            </a:r>
            <a:endParaRPr lang="ru-RU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Десним кликом миша на назив радног листа приказаће се помоћни мени</a:t>
            </a:r>
            <a:r>
              <a:rPr lang="ru-RU" dirty="0" smtClean="0"/>
              <a:t>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426" y="2533477"/>
            <a:ext cx="872490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81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Врсте показивача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980" y="1436976"/>
            <a:ext cx="7397596" cy="489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52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Кретање по радној површини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 </a:t>
            </a:r>
            <a:r>
              <a:rPr lang="ru-RU" dirty="0"/>
              <a:t>кретање по радном </a:t>
            </a:r>
            <a:r>
              <a:rPr lang="ru-RU" dirty="0" smtClean="0"/>
              <a:t>листу користимо </a:t>
            </a:r>
            <a:r>
              <a:rPr lang="ru-RU" dirty="0"/>
              <a:t>и миша </a:t>
            </a:r>
            <a:r>
              <a:rPr lang="ru-RU" dirty="0" smtClean="0"/>
              <a:t>и тастатуру</a:t>
            </a:r>
          </a:p>
          <a:p>
            <a:r>
              <a:rPr lang="ru-RU" dirty="0" smtClean="0"/>
              <a:t>Левим </a:t>
            </a:r>
            <a:r>
              <a:rPr lang="ru-RU" dirty="0"/>
              <a:t>кликом миша можемо директно да активирамо било коју ћелију на радном </a:t>
            </a:r>
            <a:r>
              <a:rPr lang="ru-RU" dirty="0" smtClean="0"/>
              <a:t>листу.</a:t>
            </a:r>
          </a:p>
          <a:p>
            <a:r>
              <a:rPr lang="ru-RU" dirty="0" smtClean="0"/>
              <a:t>За кретање </a:t>
            </a:r>
            <a:r>
              <a:rPr lang="ru-RU" dirty="0"/>
              <a:t>по радном </a:t>
            </a:r>
            <a:r>
              <a:rPr lang="ru-RU" dirty="0" smtClean="0"/>
              <a:t>листу можемо користити тастатуру</a:t>
            </a:r>
          </a:p>
        </p:txBody>
      </p:sp>
    </p:spTree>
    <p:extLst>
      <p:ext uri="{BB962C8B-B14F-4D97-AF65-F5344CB8AC3E}">
        <p14:creationId xmlns:p14="http://schemas.microsoft.com/office/powerpoint/2010/main" val="145757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Кретање по радној површини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i="1" dirty="0"/>
              <a:t>TAB </a:t>
            </a:r>
            <a:endParaRPr lang="ru-RU" b="1" i="1" dirty="0" smtClean="0"/>
          </a:p>
          <a:p>
            <a:r>
              <a:rPr lang="ru-RU" dirty="0" smtClean="0"/>
              <a:t>померање </a:t>
            </a:r>
            <a:r>
              <a:rPr lang="ru-RU" dirty="0"/>
              <a:t>једну позицију удесно </a:t>
            </a:r>
            <a:endParaRPr lang="ru-RU" dirty="0" smtClean="0"/>
          </a:p>
          <a:p>
            <a:r>
              <a:rPr lang="ru-RU" b="1" i="1" dirty="0"/>
              <a:t>ENTER </a:t>
            </a:r>
            <a:endParaRPr lang="ru-RU" b="1" i="1" dirty="0" smtClean="0"/>
          </a:p>
          <a:p>
            <a:r>
              <a:rPr lang="ru-RU" dirty="0" smtClean="0"/>
              <a:t>прелази на ћелију </a:t>
            </a:r>
            <a:r>
              <a:rPr lang="ru-RU" dirty="0"/>
              <a:t>испод тренутно активне </a:t>
            </a:r>
            <a:r>
              <a:rPr lang="ru-RU" dirty="0" smtClean="0"/>
              <a:t>ћелије</a:t>
            </a:r>
          </a:p>
          <a:p>
            <a:r>
              <a:rPr lang="ru-RU" dirty="0" smtClean="0"/>
              <a:t>Тастери </a:t>
            </a:r>
            <a:r>
              <a:rPr lang="ru-RU" dirty="0"/>
              <a:t>са </a:t>
            </a:r>
            <a:r>
              <a:rPr lang="ru-RU" dirty="0" smtClean="0"/>
              <a:t>стрелицама</a:t>
            </a:r>
          </a:p>
          <a:p>
            <a:r>
              <a:rPr lang="ru-RU" dirty="0" smtClean="0"/>
              <a:t>мењају </a:t>
            </a:r>
            <a:r>
              <a:rPr lang="ru-RU" dirty="0"/>
              <a:t>положај активне ћелије. </a:t>
            </a:r>
            <a:endParaRPr lang="ru-RU" dirty="0" smtClean="0"/>
          </a:p>
          <a:p>
            <a:r>
              <a:rPr lang="ru-RU" b="1" i="1" dirty="0" smtClean="0"/>
              <a:t>Page </a:t>
            </a:r>
            <a:r>
              <a:rPr lang="ru-RU" b="1" i="1" dirty="0"/>
              <a:t>Up</a:t>
            </a:r>
            <a:r>
              <a:rPr lang="ru-RU" dirty="0"/>
              <a:t> и </a:t>
            </a:r>
            <a:r>
              <a:rPr lang="ru-RU" b="1" i="1" dirty="0"/>
              <a:t>Page Down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dirty="0" smtClean="0"/>
              <a:t>померамо </a:t>
            </a:r>
            <a:r>
              <a:rPr lang="ru-RU" dirty="0"/>
              <a:t>активну ћелију за цео екран, горе или доле.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16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Кретање по радној површини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Истовременим притиском </a:t>
            </a:r>
            <a:r>
              <a:rPr lang="ru-RU" b="1" i="1" dirty="0" smtClean="0"/>
              <a:t>ALT</a:t>
            </a:r>
            <a:r>
              <a:rPr lang="ru-RU" dirty="0" smtClean="0"/>
              <a:t> и </a:t>
            </a:r>
            <a:r>
              <a:rPr lang="ru-RU" b="1" i="1" dirty="0" smtClean="0"/>
              <a:t>Page Up</a:t>
            </a:r>
            <a:r>
              <a:rPr lang="ru-RU" dirty="0" smtClean="0"/>
              <a:t> </a:t>
            </a:r>
          </a:p>
          <a:p>
            <a:r>
              <a:rPr lang="ru-RU" dirty="0" smtClean="0"/>
              <a:t>померамо активну ћелију за цео екран улево</a:t>
            </a:r>
          </a:p>
          <a:p>
            <a:r>
              <a:rPr lang="ru-RU" dirty="0" smtClean="0"/>
              <a:t>Истовременим притиском на тастере </a:t>
            </a:r>
            <a:r>
              <a:rPr lang="ru-RU" b="1" i="1" dirty="0" smtClean="0"/>
              <a:t>ALT</a:t>
            </a:r>
            <a:r>
              <a:rPr lang="ru-RU" dirty="0" smtClean="0"/>
              <a:t> и </a:t>
            </a:r>
            <a:r>
              <a:rPr lang="ru-RU" b="1" i="1" dirty="0" smtClean="0"/>
              <a:t>Page Down</a:t>
            </a:r>
            <a:r>
              <a:rPr lang="ru-RU" dirty="0" smtClean="0"/>
              <a:t> </a:t>
            </a:r>
          </a:p>
          <a:p>
            <a:r>
              <a:rPr lang="ru-RU" dirty="0" smtClean="0"/>
              <a:t>померамо активну ћелију за цео екран удесно. </a:t>
            </a:r>
            <a:endParaRPr lang="en-US" smtClean="0"/>
          </a:p>
          <a:p>
            <a:r>
              <a:rPr lang="ru-RU" smtClean="0"/>
              <a:t>Истовременим </a:t>
            </a:r>
            <a:r>
              <a:rPr lang="ru-RU" dirty="0" smtClean="0"/>
              <a:t>притиском </a:t>
            </a:r>
            <a:r>
              <a:rPr lang="ru-RU" b="1" i="1" dirty="0" smtClean="0"/>
              <a:t>CTRL</a:t>
            </a:r>
            <a:r>
              <a:rPr lang="ru-RU" dirty="0" smtClean="0"/>
              <a:t> и </a:t>
            </a:r>
            <a:r>
              <a:rPr lang="ru-RU" b="1" i="1" dirty="0" smtClean="0"/>
              <a:t>HOME</a:t>
            </a:r>
            <a:r>
              <a:rPr lang="ru-RU" dirty="0" smtClean="0"/>
              <a:t> </a:t>
            </a:r>
          </a:p>
          <a:p>
            <a:r>
              <a:rPr lang="ru-RU" dirty="0" smtClean="0"/>
              <a:t>враћамо се на ћелију </a:t>
            </a:r>
            <a:r>
              <a:rPr lang="ru-RU" b="1" dirty="0" smtClean="0"/>
              <a:t>A1</a:t>
            </a:r>
            <a:r>
              <a:rPr lang="ru-RU" dirty="0" smtClean="0"/>
              <a:t> у радном листу</a:t>
            </a:r>
          </a:p>
          <a:p>
            <a:r>
              <a:rPr lang="ru-RU" dirty="0" smtClean="0"/>
              <a:t>Истовременим притиском </a:t>
            </a:r>
            <a:r>
              <a:rPr lang="ru-RU" b="1" i="1" dirty="0" smtClean="0"/>
              <a:t>CTRL</a:t>
            </a:r>
            <a:r>
              <a:rPr lang="ru-RU" dirty="0" smtClean="0"/>
              <a:t> и</a:t>
            </a:r>
            <a:r>
              <a:rPr lang="ru-RU" b="1" i="1" dirty="0" smtClean="0"/>
              <a:t> END</a:t>
            </a:r>
            <a:r>
              <a:rPr lang="ru-RU" dirty="0" smtClean="0"/>
              <a:t> </a:t>
            </a:r>
          </a:p>
          <a:p>
            <a:r>
              <a:rPr lang="ru-RU" dirty="0" smtClean="0"/>
              <a:t>премештамо се на последњу попуњену ћелију у радном листу.</a:t>
            </a:r>
            <a:r>
              <a:rPr lang="sr-Cyrl-RS" dirty="0" smtClean="0"/>
              <a:t/>
            </a:r>
            <a:br>
              <a:rPr lang="sr-Cyrl-R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18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smtClean="0"/>
              <a:t>Обнављање</a:t>
            </a:r>
            <a:endParaRPr lang="sr-Cyrl-R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Шта је радна свеска, а шта радни лист?</a:t>
            </a:r>
          </a:p>
          <a:p>
            <a:r>
              <a:rPr lang="sr-Cyrl-RS" dirty="0"/>
              <a:t>Како су означене колоне, а како редови?</a:t>
            </a:r>
          </a:p>
          <a:p>
            <a:r>
              <a:rPr lang="sr-Cyrl-RS" dirty="0"/>
              <a:t>Шта је у пресеку колоне и реда</a:t>
            </a:r>
            <a:r>
              <a:rPr lang="sr-Cyrl-RS" dirty="0" smtClean="0"/>
              <a:t>?</a:t>
            </a:r>
          </a:p>
          <a:p>
            <a:r>
              <a:rPr lang="sr-Cyrl-RS" dirty="0" smtClean="0"/>
              <a:t>Како би смо променили назив радног листа?</a:t>
            </a:r>
            <a:endParaRPr lang="sr-Cyrl-RS" dirty="0"/>
          </a:p>
          <a:p>
            <a:r>
              <a:rPr lang="sr-Cyrl-RS" dirty="0" smtClean="0"/>
              <a:t>Како прелазимо у ћелију десно од активне ћелије?</a:t>
            </a:r>
          </a:p>
          <a:p>
            <a:r>
              <a:rPr lang="sr-Cyrl-RS" dirty="0"/>
              <a:t>Како прелазимо у ћелију </a:t>
            </a:r>
            <a:r>
              <a:rPr lang="sr-Cyrl-RS" dirty="0" smtClean="0"/>
              <a:t>испод </a:t>
            </a:r>
            <a:r>
              <a:rPr lang="sr-Cyrl-RS" dirty="0"/>
              <a:t>активне </a:t>
            </a:r>
            <a:r>
              <a:rPr lang="sr-Cyrl-RS" dirty="0" smtClean="0"/>
              <a:t>ћелије?</a:t>
            </a:r>
            <a:r>
              <a:rPr lang="sr-Cyrl-RS" dirty="0"/>
              <a:t/>
            </a:r>
            <a:br>
              <a:rPr lang="sr-Cyrl-R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20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722992"/>
            <a:ext cx="10798233" cy="2014800"/>
          </a:xfrm>
        </p:spPr>
        <p:txBody>
          <a:bodyPr/>
          <a:lstStyle/>
          <a:p>
            <a:r>
              <a:rPr lang="sr-Cyrl-RS" sz="8000" b="1" dirty="0" smtClean="0">
                <a:solidFill>
                  <a:srgbClr val="FF0000"/>
                </a:solidFill>
              </a:rPr>
              <a:t>ХВАЛА НА ПАЖЊИ</a:t>
            </a:r>
            <a:endParaRPr lang="en-US" sz="80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2000" y="2618509"/>
            <a:ext cx="8768000" cy="2425524"/>
          </a:xfrm>
        </p:spPr>
        <p:txBody>
          <a:bodyPr/>
          <a:lstStyle/>
          <a:p>
            <a:r>
              <a:rPr lang="sr-Cyrl-RS" sz="13800" b="1" dirty="0" smtClean="0">
                <a:solidFill>
                  <a:srgbClr val="00B0F0"/>
                </a:solidFill>
              </a:rPr>
              <a:t>КРАЈ</a:t>
            </a:r>
            <a:endParaRPr lang="en-US" sz="13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32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Програми за табеларне прорачуне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Cyrl-RS" dirty="0" smtClean="0"/>
              <a:t>Шта су табеларни прорачуни?</a:t>
            </a:r>
          </a:p>
          <a:p>
            <a:r>
              <a:rPr lang="sr-Cyrl-RS" dirty="0" smtClean="0"/>
              <a:t>прорачуни који се раде у неким табелама</a:t>
            </a:r>
          </a:p>
          <a:p>
            <a:r>
              <a:rPr lang="sr-Cyrl-RS" dirty="0" smtClean="0"/>
              <a:t>За шта се користе табеларни </a:t>
            </a:r>
            <a:r>
              <a:rPr lang="sr-Cyrl-RS" dirty="0"/>
              <a:t>прорачуни</a:t>
            </a:r>
            <a:r>
              <a:rPr lang="sr-Cyrl-RS" dirty="0" smtClean="0"/>
              <a:t>?</a:t>
            </a:r>
          </a:p>
          <a:p>
            <a:r>
              <a:rPr lang="ru-RU" dirty="0" smtClean="0"/>
              <a:t>за рачунавање </a:t>
            </a:r>
            <a:r>
              <a:rPr lang="ru-RU" dirty="0"/>
              <a:t>трошкова, прихода, расхода, за обраду резултата контролних задатака, за вођење статистике о напретку ученика и сл. </a:t>
            </a:r>
            <a:endParaRPr lang="sr-Cyrl-RS" dirty="0" smtClean="0"/>
          </a:p>
          <a:p>
            <a:r>
              <a:rPr lang="sr-Cyrl-RS" dirty="0"/>
              <a:t>Програми који се најчешће користе за табеларне прорачуне јесу: </a:t>
            </a:r>
            <a:r>
              <a:rPr lang="en-US" b="1" i="1" dirty="0">
                <a:solidFill>
                  <a:srgbClr val="FF0000"/>
                </a:solidFill>
              </a:rPr>
              <a:t>Microsoft </a:t>
            </a:r>
            <a:r>
              <a:rPr lang="en-US" b="1" i="1" dirty="0" smtClean="0">
                <a:solidFill>
                  <a:srgbClr val="FF0000"/>
                </a:solidFill>
              </a:rPr>
              <a:t>Excel</a:t>
            </a:r>
            <a:r>
              <a:rPr lang="en-US" dirty="0" smtClean="0"/>
              <a:t>,</a:t>
            </a:r>
            <a:r>
              <a:rPr lang="sr-Cyrl-RS" dirty="0" smtClean="0"/>
              <a:t> </a:t>
            </a:r>
            <a:r>
              <a:rPr lang="en-US" b="1" i="1" dirty="0" err="1" smtClean="0"/>
              <a:t>LibreOfficeCalc</a:t>
            </a:r>
            <a:r>
              <a:rPr lang="sr-Cyrl-RS" b="1" i="1" dirty="0" smtClean="0"/>
              <a:t> </a:t>
            </a:r>
            <a:r>
              <a:rPr lang="sr-Cyrl-RS" dirty="0" smtClean="0"/>
              <a:t>и </a:t>
            </a:r>
            <a:r>
              <a:rPr lang="en-US" b="1" i="1" dirty="0" smtClean="0"/>
              <a:t>Google </a:t>
            </a:r>
            <a:r>
              <a:rPr lang="sr-Cyrl-RS" b="1" i="1" dirty="0"/>
              <a:t>Табеле</a:t>
            </a:r>
            <a:r>
              <a:rPr lang="sr-Cyrl-R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80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516" y="713333"/>
            <a:ext cx="10992050" cy="695337"/>
          </a:xfrm>
        </p:spPr>
        <p:txBody>
          <a:bodyPr/>
          <a:lstStyle/>
          <a:p>
            <a:r>
              <a:rPr lang="ru-RU" sz="3200" b="1" dirty="0"/>
              <a:t>Радно окружење програма за табеларне прорачуне</a:t>
            </a:r>
            <a:endParaRPr lang="ru-RU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07" y="1460116"/>
            <a:ext cx="8778240" cy="469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35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Програми за табеларне прорачуне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Кликом на </a:t>
            </a:r>
            <a:r>
              <a:rPr lang="ru-RU" b="1" i="1" dirty="0"/>
              <a:t>Blanĸ workbook</a:t>
            </a:r>
            <a:r>
              <a:rPr lang="ru-RU" dirty="0"/>
              <a:t> отвара се</a:t>
            </a:r>
            <a:r>
              <a:rPr lang="ru-RU" b="1" dirty="0"/>
              <a:t> </a:t>
            </a:r>
            <a:r>
              <a:rPr lang="ru-RU" b="1" dirty="0" smtClean="0"/>
              <a:t>радна</a:t>
            </a:r>
            <a:r>
              <a:rPr lang="en-US" b="1" dirty="0" smtClean="0"/>
              <a:t> </a:t>
            </a:r>
            <a:r>
              <a:rPr lang="ru-RU" b="1" dirty="0" smtClean="0"/>
              <a:t>свеска</a:t>
            </a:r>
            <a:r>
              <a:rPr lang="en-US" b="1" dirty="0" smtClean="0"/>
              <a:t> </a:t>
            </a:r>
            <a:r>
              <a:rPr lang="ru-RU" dirty="0" smtClean="0"/>
              <a:t>(енгл.</a:t>
            </a:r>
            <a:r>
              <a:rPr lang="en-US" dirty="0" smtClean="0"/>
              <a:t> </a:t>
            </a:r>
            <a:r>
              <a:rPr lang="ru-RU" dirty="0" smtClean="0"/>
              <a:t>workbook</a:t>
            </a:r>
            <a:r>
              <a:rPr lang="ru-RU" dirty="0"/>
              <a:t>) која има назив </a:t>
            </a:r>
            <a:r>
              <a:rPr lang="ru-RU" b="1" i="1" dirty="0"/>
              <a:t>Book1</a:t>
            </a:r>
            <a:r>
              <a:rPr lang="ru-RU" dirty="0"/>
              <a:t>. </a:t>
            </a:r>
            <a:endParaRPr lang="en-US" dirty="0" smtClean="0"/>
          </a:p>
          <a:p>
            <a:r>
              <a:rPr lang="ru-RU" dirty="0" smtClean="0"/>
              <a:t>У </a:t>
            </a:r>
            <a:r>
              <a:rPr lang="ru-RU" dirty="0"/>
              <a:t>питању је документ који представља један радни лист или скуп или више</a:t>
            </a:r>
            <a:r>
              <a:rPr lang="ru-RU" b="1" dirty="0"/>
              <a:t> радних листова</a:t>
            </a:r>
            <a:r>
              <a:rPr lang="ru-RU" dirty="0"/>
              <a:t> (енгл. </a:t>
            </a:r>
            <a:r>
              <a:rPr lang="ru-RU" i="1" dirty="0"/>
              <a:t>worksheet</a:t>
            </a:r>
            <a:r>
              <a:rPr lang="ru-RU" dirty="0" smtClean="0"/>
              <a:t>)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ru-RU" dirty="0"/>
              <a:t>налик страницама у правој свесци. </a:t>
            </a:r>
            <a:endParaRPr lang="en-US" dirty="0" smtClean="0"/>
          </a:p>
          <a:p>
            <a:r>
              <a:rPr lang="ru-RU" dirty="0" smtClean="0"/>
              <a:t>Радне </a:t>
            </a:r>
            <a:r>
              <a:rPr lang="ru-RU" dirty="0"/>
              <a:t>листове можемо, по потреби, додавати или брисати. </a:t>
            </a:r>
            <a:endParaRPr lang="en-US" dirty="0" smtClean="0"/>
          </a:p>
          <a:p>
            <a:pPr marL="194729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60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014" y="616017"/>
            <a:ext cx="8450920" cy="57180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/>
              <a:t>Радно окружење програма за табеларне прорачуне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2029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Програми за табеларне прорачуне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Сваки радни лист подељен је на низ колона и </a:t>
            </a:r>
            <a:r>
              <a:rPr lang="ru-RU" dirty="0" smtClean="0"/>
              <a:t>редова</a:t>
            </a:r>
          </a:p>
          <a:p>
            <a:r>
              <a:rPr lang="ru-RU" dirty="0" smtClean="0"/>
              <a:t>Kолоне </a:t>
            </a:r>
            <a:r>
              <a:rPr lang="ru-RU" dirty="0"/>
              <a:t>су означене </a:t>
            </a:r>
            <a:r>
              <a:rPr lang="ru-RU" b="1" dirty="0"/>
              <a:t>словима</a:t>
            </a:r>
            <a:r>
              <a:rPr lang="ru-RU" dirty="0"/>
              <a:t>, </a:t>
            </a:r>
            <a:endParaRPr lang="en-US" dirty="0" smtClean="0"/>
          </a:p>
          <a:p>
            <a:r>
              <a:rPr lang="sr-Cyrl-RS" dirty="0" smtClean="0"/>
              <a:t>Р</a:t>
            </a:r>
            <a:r>
              <a:rPr lang="ru-RU" dirty="0" smtClean="0"/>
              <a:t>едови су означени </a:t>
            </a:r>
            <a:r>
              <a:rPr lang="ru-RU" b="1" dirty="0"/>
              <a:t>бројевима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У </a:t>
            </a:r>
            <a:r>
              <a:rPr lang="ru-RU" dirty="0"/>
              <a:t>пресеку колоне и реда налази се </a:t>
            </a:r>
            <a:r>
              <a:rPr lang="ru-RU" b="1" dirty="0"/>
              <a:t>ћелија</a:t>
            </a:r>
            <a:r>
              <a:rPr lang="ru-RU" dirty="0"/>
              <a:t> – основно поље за унос података (бројева, слова, формула</a:t>
            </a:r>
            <a:r>
              <a:rPr lang="ru-RU" dirty="0" smtClean="0"/>
              <a:t>…).</a:t>
            </a:r>
          </a:p>
          <a:p>
            <a:r>
              <a:rPr lang="ru-RU" dirty="0" smtClean="0"/>
              <a:t>Податке </a:t>
            </a:r>
            <a:r>
              <a:rPr lang="ru-RU" dirty="0"/>
              <a:t>је могуће унети у ћелију кликом на </a:t>
            </a:r>
            <a:r>
              <a:rPr lang="ru-RU" dirty="0" smtClean="0"/>
              <a:t>њу.</a:t>
            </a:r>
          </a:p>
          <a:p>
            <a:r>
              <a:rPr lang="ru-RU" dirty="0" smtClean="0"/>
              <a:t>Ћелија </a:t>
            </a:r>
            <a:r>
              <a:rPr lang="ru-RU" dirty="0"/>
              <a:t>у коју уносимо садржај назива се</a:t>
            </a:r>
            <a:r>
              <a:rPr lang="ru-RU" b="1" dirty="0"/>
              <a:t> активна ћелија</a:t>
            </a:r>
            <a:r>
              <a:rPr lang="ru-RU" dirty="0"/>
              <a:t>. Она има подебљане ивице (маркер активне ћелије</a:t>
            </a:r>
            <a:r>
              <a:rPr lang="ru-RU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64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Програми за табеларне прорачуне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Њену </a:t>
            </a:r>
            <a:r>
              <a:rPr lang="ru-RU" dirty="0"/>
              <a:t>адресу представља име колоне и реда у чијем се пресеку налази. </a:t>
            </a:r>
            <a:endParaRPr lang="ru-RU" dirty="0" smtClean="0"/>
          </a:p>
          <a:p>
            <a:r>
              <a:rPr lang="ru-RU" dirty="0" smtClean="0"/>
              <a:t>На слици </a:t>
            </a:r>
            <a:r>
              <a:rPr lang="ru-RU" dirty="0"/>
              <a:t>адреса активне ћелије јесте </a:t>
            </a:r>
            <a:r>
              <a:rPr lang="ru-RU" b="1" dirty="0"/>
              <a:t>A1</a:t>
            </a:r>
            <a:r>
              <a:rPr lang="ru-RU" dirty="0" smtClean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96" r="75477" b="45848"/>
          <a:stretch/>
        </p:blipFill>
        <p:spPr>
          <a:xfrm>
            <a:off x="4048818" y="3333402"/>
            <a:ext cx="3991533" cy="252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85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Програми за табеларне прорачуне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Cyrl-RS" b="1" dirty="0"/>
              <a:t>Алатке за брзи приступ</a:t>
            </a:r>
            <a:r>
              <a:rPr lang="sr-Cyrl-RS" dirty="0"/>
              <a:t> </a:t>
            </a:r>
            <a:r>
              <a:rPr lang="sr-Cyrl-RS" dirty="0" smtClean="0"/>
              <a:t>иконице </a:t>
            </a:r>
            <a:r>
              <a:rPr lang="sr-Cyrl-RS" dirty="0"/>
              <a:t>основних и најчешће коришћених команди, које корисник може, по потреби, да </a:t>
            </a:r>
            <a:r>
              <a:rPr lang="sr-Cyrl-RS" dirty="0" smtClean="0"/>
              <a:t>прилагоди;</a:t>
            </a:r>
            <a:endParaRPr lang="sr-Cyrl-RS" dirty="0"/>
          </a:p>
          <a:p>
            <a:r>
              <a:rPr lang="sr-Cyrl-RS" b="1" dirty="0" smtClean="0"/>
              <a:t>Назив </a:t>
            </a:r>
            <a:r>
              <a:rPr lang="sr-Cyrl-RS" b="1" dirty="0"/>
              <a:t>датотеке</a:t>
            </a:r>
            <a:r>
              <a:rPr lang="sr-Cyrl-RS" dirty="0"/>
              <a:t> – име </a:t>
            </a:r>
            <a:r>
              <a:rPr lang="sr-Cyrl-RS" dirty="0" smtClean="0"/>
              <a:t>датотеке;</a:t>
            </a:r>
            <a:endParaRPr lang="sr-Cyrl-RS" dirty="0"/>
          </a:p>
          <a:p>
            <a:r>
              <a:rPr lang="sr-Cyrl-RS" b="1" dirty="0" smtClean="0"/>
              <a:t>Дугмићи </a:t>
            </a:r>
            <a:r>
              <a:rPr lang="sr-Cyrl-RS" b="1" dirty="0"/>
              <a:t>за контролу прозора програма</a:t>
            </a:r>
            <a:r>
              <a:rPr lang="sr-Cyrl-RS" dirty="0"/>
              <a:t> – Дугмићи за минимизирање, максимизирање и затварање </a:t>
            </a:r>
            <a:r>
              <a:rPr lang="sr-Cyrl-RS" dirty="0" smtClean="0"/>
              <a:t>програма;</a:t>
            </a:r>
            <a:endParaRPr lang="sr-Cyrl-RS" dirty="0"/>
          </a:p>
          <a:p>
            <a:r>
              <a:rPr lang="sr-Cyrl-RS" b="1" dirty="0" smtClean="0"/>
              <a:t>Линија </a:t>
            </a:r>
            <a:r>
              <a:rPr lang="sr-Cyrl-RS" b="1" dirty="0"/>
              <a:t>менија</a:t>
            </a:r>
            <a:r>
              <a:rPr lang="sr-Cyrl-RS" dirty="0"/>
              <a:t> (картиц</a:t>
            </a:r>
            <a:r>
              <a:rPr lang="en-US" dirty="0"/>
              <a:t>e </a:t>
            </a:r>
            <a:r>
              <a:rPr lang="sr-Cyrl-RS" dirty="0"/>
              <a:t>алатки) – избор различитих трака са алатима</a:t>
            </a:r>
            <a:r>
              <a:rPr lang="sr-Cyrl-RS" dirty="0" smtClean="0"/>
              <a:t>;</a:t>
            </a:r>
            <a:r>
              <a:rPr lang="sr-Cyrl-RS" dirty="0"/>
              <a:t/>
            </a:r>
            <a:br>
              <a:rPr lang="sr-Cyrl-R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Програми за табеларне прорачуне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Cyrl-RS" b="1" dirty="0" smtClean="0"/>
              <a:t>Трака </a:t>
            </a:r>
            <a:r>
              <a:rPr lang="sr-Cyrl-RS" b="1" dirty="0"/>
              <a:t>са алатима</a:t>
            </a:r>
            <a:r>
              <a:rPr lang="sr-Cyrl-RS" dirty="0"/>
              <a:t> (енгл. </a:t>
            </a:r>
            <a:r>
              <a:rPr lang="en-US" b="1" i="1" dirty="0"/>
              <a:t>Ribbon</a:t>
            </a:r>
            <a:r>
              <a:rPr lang="en-US" dirty="0"/>
              <a:t>) – </a:t>
            </a:r>
            <a:r>
              <a:rPr lang="sr-Cyrl-RS" dirty="0"/>
              <a:t>скуп алатки у оквиру једне </a:t>
            </a:r>
            <a:r>
              <a:rPr lang="sr-Cyrl-RS" dirty="0" smtClean="0"/>
              <a:t>картице;</a:t>
            </a:r>
            <a:endParaRPr lang="sr-Cyrl-RS" dirty="0"/>
          </a:p>
          <a:p>
            <a:r>
              <a:rPr lang="sr-Cyrl-RS" b="1" dirty="0" smtClean="0"/>
              <a:t>Адреса </a:t>
            </a:r>
            <a:r>
              <a:rPr lang="sr-Cyrl-RS" b="1" dirty="0"/>
              <a:t>активне ћелије</a:t>
            </a:r>
            <a:r>
              <a:rPr lang="sr-Cyrl-RS" dirty="0"/>
              <a:t> – приказује адресу активне ћелије или име додељено ћелији /опсегу ћелија </a:t>
            </a:r>
            <a:r>
              <a:rPr lang="sr-Cyrl-RS" dirty="0" smtClean="0"/>
              <a:t>;</a:t>
            </a:r>
            <a:endParaRPr lang="sr-Cyrl-RS" dirty="0"/>
          </a:p>
          <a:p>
            <a:r>
              <a:rPr lang="sr-Cyrl-RS" b="1" dirty="0" smtClean="0"/>
              <a:t>Трака </a:t>
            </a:r>
            <a:r>
              <a:rPr lang="sr-Cyrl-RS" b="1" dirty="0"/>
              <a:t>формула</a:t>
            </a:r>
            <a:r>
              <a:rPr lang="sr-Cyrl-RS" dirty="0"/>
              <a:t> – Линија за унос </a:t>
            </a:r>
            <a:r>
              <a:rPr lang="sr-Cyrl-RS" dirty="0" smtClean="0"/>
              <a:t>садржаја</a:t>
            </a:r>
            <a:endParaRPr lang="en-US" dirty="0" smtClean="0"/>
          </a:p>
          <a:p>
            <a:r>
              <a:rPr lang="sr-Cyrl-RS" b="1" dirty="0" smtClean="0"/>
              <a:t>Активна </a:t>
            </a:r>
            <a:r>
              <a:rPr lang="sr-Cyrl-RS" b="1" dirty="0"/>
              <a:t>ћелија</a:t>
            </a:r>
            <a:r>
              <a:rPr lang="sr-Cyrl-RS" dirty="0"/>
              <a:t> – ћелија </a:t>
            </a:r>
            <a:r>
              <a:rPr lang="sr-Cyrl-RS" dirty="0" smtClean="0"/>
              <a:t>у </a:t>
            </a:r>
            <a:r>
              <a:rPr lang="sr-Cyrl-RS" dirty="0"/>
              <a:t>коју уносимо садржај </a:t>
            </a:r>
            <a:endParaRPr lang="sr-Cyrl-RS" dirty="0" smtClean="0"/>
          </a:p>
          <a:p>
            <a:r>
              <a:rPr lang="sr-Cyrl-RS" b="1" dirty="0" smtClean="0"/>
              <a:t>Ред</a:t>
            </a:r>
            <a:r>
              <a:rPr lang="sr-Cyrl-RS" dirty="0"/>
              <a:t> – хоризонтални низ података који је означен бројем</a:t>
            </a:r>
            <a:r>
              <a:rPr lang="sr-Cyrl-RS" dirty="0" smtClean="0"/>
              <a:t>;</a:t>
            </a:r>
            <a:endParaRPr lang="sr-Cyrl-RS" dirty="0"/>
          </a:p>
          <a:p>
            <a:r>
              <a:rPr lang="en-US" b="1" dirty="0" smtClean="0"/>
              <a:t>K</a:t>
            </a:r>
            <a:r>
              <a:rPr lang="sr-Cyrl-RS" b="1" dirty="0"/>
              <a:t>олона</a:t>
            </a:r>
            <a:r>
              <a:rPr lang="sr-Cyrl-RS" dirty="0"/>
              <a:t> – вертикални низ података који је означен </a:t>
            </a:r>
            <a:r>
              <a:rPr lang="sr-Cyrl-RS" dirty="0" smtClean="0"/>
              <a:t>словом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49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 za casove 03">
  <a:themeElements>
    <a:clrScheme name="Simple Light">
      <a:dk1>
        <a:srgbClr val="210A26"/>
      </a:dk1>
      <a:lt1>
        <a:srgbClr val="4D476D"/>
      </a:lt1>
      <a:dk2>
        <a:srgbClr val="A0BFDB"/>
      </a:dk2>
      <a:lt2>
        <a:srgbClr val="DFF3F8"/>
      </a:lt2>
      <a:accent1>
        <a:srgbClr val="EA3554"/>
      </a:accent1>
      <a:accent2>
        <a:srgbClr val="FFA406"/>
      </a:accent2>
      <a:accent3>
        <a:srgbClr val="C1712D"/>
      </a:accent3>
      <a:accent4>
        <a:srgbClr val="1D9E4E"/>
      </a:accent4>
      <a:accent5>
        <a:srgbClr val="3169F8"/>
      </a:accent5>
      <a:accent6>
        <a:srgbClr val="FFFFFF"/>
      </a:accent6>
      <a:hlink>
        <a:srgbClr val="210A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 za casove 03" id="{2E5E5394-EAB1-4162-90F3-31DE5F89A321}" vid="{7F540F9B-DDC2-4FBB-B886-17647C6567B9}"/>
    </a:ext>
  </a:extLst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E2A47"/>
      </a:dk1>
      <a:lt1>
        <a:srgbClr val="FFFFFF"/>
      </a:lt1>
      <a:dk2>
        <a:srgbClr val="869FB2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 za casove 03</Template>
  <TotalTime>799</TotalTime>
  <Words>425</Words>
  <Application>Microsoft Office PowerPoint</Application>
  <PresentationFormat>Widescreen</PresentationFormat>
  <Paragraphs>77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Bebas Neue</vt:lpstr>
      <vt:lpstr>Poppins</vt:lpstr>
      <vt:lpstr>Poppins Black</vt:lpstr>
      <vt:lpstr>Proxima Nova</vt:lpstr>
      <vt:lpstr>Theme za casove 03</vt:lpstr>
      <vt:lpstr>Slidesgo Final Pages</vt:lpstr>
      <vt:lpstr>Радно окружење програма за табеларне прорачуне, радна свеска, радни лист и радна табела, ћелија, ред, колона и опсег (распон) ћелија, руковање радним листовима (промена назива, брисање радног листа)</vt:lpstr>
      <vt:lpstr>Програми за табеларне прорачуне</vt:lpstr>
      <vt:lpstr>Радно окружење програма за табеларне прорачуне</vt:lpstr>
      <vt:lpstr>Програми за табеларне прорачуне</vt:lpstr>
      <vt:lpstr>Радно окружење програма за табеларне прорачуне</vt:lpstr>
      <vt:lpstr>Програми за табеларне прорачуне</vt:lpstr>
      <vt:lpstr>Програми за табеларне прорачуне</vt:lpstr>
      <vt:lpstr>Програми за табеларне прорачуне</vt:lpstr>
      <vt:lpstr>Програми за табеларне прорачуне</vt:lpstr>
      <vt:lpstr>Програми за табеларне прорачуне</vt:lpstr>
      <vt:lpstr>Радна свеска и радни лист</vt:lpstr>
      <vt:lpstr>Радна свеска и радни лист</vt:lpstr>
      <vt:lpstr>Радна свеска и радни лист</vt:lpstr>
      <vt:lpstr>Врсте показивача</vt:lpstr>
      <vt:lpstr>Кретање по радној површини</vt:lpstr>
      <vt:lpstr>Кретање по радној површини</vt:lpstr>
      <vt:lpstr>Кретање по радној површини</vt:lpstr>
      <vt:lpstr>Обнављање</vt:lpstr>
      <vt:lpstr>ХВАЛА НА ПАЖЊИ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Milan</dc:creator>
  <cp:lastModifiedBy>Milan</cp:lastModifiedBy>
  <cp:revision>26</cp:revision>
  <dcterms:created xsi:type="dcterms:W3CDTF">2023-09-03T00:28:00Z</dcterms:created>
  <dcterms:modified xsi:type="dcterms:W3CDTF">2025-10-14T09:29:12Z</dcterms:modified>
</cp:coreProperties>
</file>